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22"/>
  </p:notesMasterIdLst>
  <p:sldIdLst>
    <p:sldId id="664" r:id="rId2"/>
    <p:sldId id="1063" r:id="rId3"/>
    <p:sldId id="1477" r:id="rId4"/>
    <p:sldId id="1097" r:id="rId5"/>
    <p:sldId id="1110" r:id="rId6"/>
    <p:sldId id="1109" r:id="rId7"/>
    <p:sldId id="1478" r:id="rId8"/>
    <p:sldId id="1479" r:id="rId9"/>
    <p:sldId id="1480" r:id="rId10"/>
    <p:sldId id="1144" r:id="rId11"/>
    <p:sldId id="925" r:id="rId12"/>
    <p:sldId id="957" r:id="rId13"/>
    <p:sldId id="982" r:id="rId14"/>
    <p:sldId id="1468" r:id="rId15"/>
    <p:sldId id="1470" r:id="rId16"/>
    <p:sldId id="1471" r:id="rId17"/>
    <p:sldId id="927" r:id="rId18"/>
    <p:sldId id="1450" r:id="rId19"/>
    <p:sldId id="269" r:id="rId20"/>
    <p:sldId id="1335" r:id="rId21"/>
    <p:sldId id="1336" r:id="rId22"/>
    <p:sldId id="1337" r:id="rId23"/>
    <p:sldId id="1338" r:id="rId24"/>
    <p:sldId id="1339" r:id="rId25"/>
    <p:sldId id="1340" r:id="rId26"/>
    <p:sldId id="1341" r:id="rId27"/>
    <p:sldId id="1344" r:id="rId28"/>
    <p:sldId id="283" r:id="rId29"/>
    <p:sldId id="284" r:id="rId30"/>
    <p:sldId id="285" r:id="rId31"/>
    <p:sldId id="286" r:id="rId32"/>
    <p:sldId id="1160" r:id="rId33"/>
    <p:sldId id="288" r:id="rId34"/>
    <p:sldId id="290" r:id="rId35"/>
    <p:sldId id="291" r:id="rId36"/>
    <p:sldId id="292" r:id="rId37"/>
    <p:sldId id="1346" r:id="rId38"/>
    <p:sldId id="1347" r:id="rId39"/>
    <p:sldId id="1348" r:id="rId40"/>
    <p:sldId id="1349" r:id="rId41"/>
    <p:sldId id="1350" r:id="rId42"/>
    <p:sldId id="307" r:id="rId43"/>
    <p:sldId id="308" r:id="rId44"/>
    <p:sldId id="309" r:id="rId45"/>
    <p:sldId id="310" r:id="rId46"/>
    <p:sldId id="311" r:id="rId47"/>
    <p:sldId id="312" r:id="rId48"/>
    <p:sldId id="313" r:id="rId49"/>
    <p:sldId id="314" r:id="rId50"/>
    <p:sldId id="315" r:id="rId51"/>
    <p:sldId id="316" r:id="rId52"/>
    <p:sldId id="340" r:id="rId53"/>
    <p:sldId id="1494" r:id="rId54"/>
    <p:sldId id="341" r:id="rId55"/>
    <p:sldId id="1167" r:id="rId56"/>
    <p:sldId id="859" r:id="rId57"/>
    <p:sldId id="1495" r:id="rId58"/>
    <p:sldId id="1262" r:id="rId59"/>
    <p:sldId id="1496" r:id="rId60"/>
    <p:sldId id="1497" r:id="rId61"/>
    <p:sldId id="1254" r:id="rId62"/>
    <p:sldId id="1498" r:id="rId63"/>
    <p:sldId id="1241" r:id="rId64"/>
    <p:sldId id="1242" r:id="rId65"/>
    <p:sldId id="1245" r:id="rId66"/>
    <p:sldId id="1246" r:id="rId67"/>
    <p:sldId id="1247" r:id="rId68"/>
    <p:sldId id="1248" r:id="rId69"/>
    <p:sldId id="1499" r:id="rId70"/>
    <p:sldId id="1212" r:id="rId71"/>
    <p:sldId id="1273" r:id="rId72"/>
    <p:sldId id="1213" r:id="rId73"/>
    <p:sldId id="1291" r:id="rId74"/>
    <p:sldId id="1500" r:id="rId75"/>
    <p:sldId id="1501" r:id="rId76"/>
    <p:sldId id="1502" r:id="rId77"/>
    <p:sldId id="1216" r:id="rId78"/>
    <p:sldId id="1217" r:id="rId79"/>
    <p:sldId id="1218" r:id="rId80"/>
    <p:sldId id="1220" r:id="rId81"/>
    <p:sldId id="1229" r:id="rId82"/>
    <p:sldId id="1307" r:id="rId83"/>
    <p:sldId id="1230" r:id="rId84"/>
    <p:sldId id="853" r:id="rId85"/>
    <p:sldId id="1040" r:id="rId86"/>
    <p:sldId id="1172" r:id="rId87"/>
    <p:sldId id="1282" r:id="rId88"/>
    <p:sldId id="1544" r:id="rId89"/>
    <p:sldId id="771" r:id="rId90"/>
    <p:sldId id="1514" r:id="rId91"/>
    <p:sldId id="1532" r:id="rId92"/>
    <p:sldId id="1527" r:id="rId93"/>
    <p:sldId id="772" r:id="rId94"/>
    <p:sldId id="1488" r:id="rId95"/>
    <p:sldId id="1515" r:id="rId96"/>
    <p:sldId id="1489" r:id="rId97"/>
    <p:sldId id="1531" r:id="rId98"/>
    <p:sldId id="1517" r:id="rId99"/>
    <p:sldId id="780" r:id="rId100"/>
    <p:sldId id="1309" r:id="rId101"/>
    <p:sldId id="788" r:id="rId102"/>
    <p:sldId id="1513" r:id="rId103"/>
    <p:sldId id="1518" r:id="rId104"/>
    <p:sldId id="1521" r:id="rId105"/>
    <p:sldId id="1519" r:id="rId106"/>
    <p:sldId id="812" r:id="rId107"/>
    <p:sldId id="813" r:id="rId108"/>
    <p:sldId id="1526" r:id="rId109"/>
    <p:sldId id="1536" r:id="rId110"/>
    <p:sldId id="1537" r:id="rId111"/>
    <p:sldId id="1522" r:id="rId112"/>
    <p:sldId id="1524" r:id="rId113"/>
    <p:sldId id="1525" r:id="rId114"/>
    <p:sldId id="770" r:id="rId115"/>
    <p:sldId id="676" r:id="rId116"/>
    <p:sldId id="1314" r:id="rId117"/>
    <p:sldId id="1540" r:id="rId118"/>
    <p:sldId id="1529" r:id="rId119"/>
    <p:sldId id="1528" r:id="rId120"/>
    <p:sldId id="1541" r:id="rId1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inimized">
    <p:restoredLeft sz="7465" autoAdjust="0"/>
    <p:restoredTop sz="89159" autoAdjust="0"/>
  </p:normalViewPr>
  <p:slideViewPr>
    <p:cSldViewPr>
      <p:cViewPr varScale="1">
        <p:scale>
          <a:sx n="58" d="100"/>
          <a:sy n="58" d="100"/>
        </p:scale>
        <p:origin x="-2058"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3644"/>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4"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5.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4.wmf"/><Relationship Id="rId7" Type="http://schemas.openxmlformats.org/officeDocument/2006/relationships/image" Target="../media/image18.wmf"/><Relationship Id="rId2" Type="http://schemas.openxmlformats.org/officeDocument/2006/relationships/image" Target="../media/image13.wmf"/><Relationship Id="rId1" Type="http://schemas.openxmlformats.org/officeDocument/2006/relationships/image" Target="../media/image12.wmf"/><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image" Target="../media/image15.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90.wmf"/><Relationship Id="rId1" Type="http://schemas.openxmlformats.org/officeDocument/2006/relationships/image" Target="../media/image89.wmf"/><Relationship Id="rId4" Type="http://schemas.openxmlformats.org/officeDocument/2006/relationships/image" Target="../media/image88.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 Id="rId5" Type="http://schemas.openxmlformats.org/officeDocument/2006/relationships/image" Target="../media/image96.wmf"/><Relationship Id="rId4" Type="http://schemas.openxmlformats.org/officeDocument/2006/relationships/image" Target="../media/image95.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7.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23.wmf"/><Relationship Id="rId5" Type="http://schemas.openxmlformats.org/officeDocument/2006/relationships/image" Target="../media/image22.wmf"/><Relationship Id="rId4"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4"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image" Target="../media/image29.wmf"/><Relationship Id="rId7" Type="http://schemas.openxmlformats.org/officeDocument/2006/relationships/image" Target="../media/image32.wmf"/><Relationship Id="rId2" Type="http://schemas.openxmlformats.org/officeDocument/2006/relationships/image" Target="../media/image12.wmf"/><Relationship Id="rId1" Type="http://schemas.openxmlformats.org/officeDocument/2006/relationships/image" Target="../media/image28.wmf"/><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2.wmf"/><Relationship Id="rId9" Type="http://schemas.openxmlformats.org/officeDocument/2006/relationships/image" Target="../media/image3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29.wmf"/><Relationship Id="rId1" Type="http://schemas.openxmlformats.org/officeDocument/2006/relationships/image" Target="../media/image35.wmf"/><Relationship Id="rId4" Type="http://schemas.openxmlformats.org/officeDocument/2006/relationships/image" Target="../media/image3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030F03-F9AA-404E-A043-C984EFF4070A}" type="datetimeFigureOut">
              <a:rPr lang="en-US" smtClean="0"/>
              <a:pPr/>
              <a:t>10/5/2020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317D6C-0D51-4521-842D-F5C394133C8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EEDC021-4217-4899-84FE-C8C97660CDBA}" type="slidenum">
              <a:rPr lang="en-US" smtClean="0"/>
              <a:pPr fontAlgn="base">
                <a:spcBef>
                  <a:spcPct val="0"/>
                </a:spcBef>
                <a:spcAft>
                  <a:spcPct val="0"/>
                </a:spcAft>
                <a:defRPr/>
              </a:pPr>
              <a:t>58</a:t>
            </a:fld>
            <a:endParaRPr lang="en-US" smtClean="0"/>
          </a:p>
        </p:txBody>
      </p:sp>
      <p:sp>
        <p:nvSpPr>
          <p:cNvPr id="107417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7418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52CAE309-880D-4689-9DFC-1940D670BFB7}"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nature.com/nature/journal/v323/n6088/pdf/323533a0.pdf" TargetMode="External"/><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12.gif"/><Relationship Id="rId2" Type="http://schemas.openxmlformats.org/officeDocument/2006/relationships/slideLayout" Target="../slideLayouts/slideLayout7.xml"/><Relationship Id="rId1" Type="http://schemas.openxmlformats.org/officeDocument/2006/relationships/vmlDrawing" Target="../drawings/vmlDrawing24.vml"/><Relationship Id="rId4" Type="http://schemas.openxmlformats.org/officeDocument/2006/relationships/oleObject" Target="../embeddings/oleObject69.bin"/></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hyperlink" Target="https://ieeexplore.ieee.org/xpl/conhome/1059/proceeding" TargetMode="External"/><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oleObject" Target="../embeddings/oleObject5.bin"/><Relationship Id="rId7"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oleObject" Target="../embeddings/oleObject7.bin"/><Relationship Id="rId10" Type="http://schemas.openxmlformats.org/officeDocument/2006/relationships/image" Target="../media/image11.png"/><Relationship Id="rId4" Type="http://schemas.openxmlformats.org/officeDocument/2006/relationships/oleObject" Target="../embeddings/oleObject6.bin"/><Relationship Id="rId9" Type="http://schemas.openxmlformats.org/officeDocument/2006/relationships/oleObject" Target="../embeddings/oleObject11.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oleObject" Target="../embeddings/oleObject12.bin"/><Relationship Id="rId7"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15.bin"/><Relationship Id="rId5" Type="http://schemas.openxmlformats.org/officeDocument/2006/relationships/oleObject" Target="../embeddings/oleObject14.bin"/><Relationship Id="rId4" Type="http://schemas.openxmlformats.org/officeDocument/2006/relationships/oleObject" Target="../embeddings/oleObject13.bin"/><Relationship Id="rId9"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8.bin"/><Relationship Id="rId7" Type="http://schemas.openxmlformats.org/officeDocument/2006/relationships/image" Target="../media/image27.png"/><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oleObject" Target="../embeddings/oleObject21.bin"/><Relationship Id="rId5" Type="http://schemas.openxmlformats.org/officeDocument/2006/relationships/oleObject" Target="../embeddings/oleObject20.bin"/><Relationship Id="rId4" Type="http://schemas.openxmlformats.org/officeDocument/2006/relationships/oleObject" Target="../embeddings/oleObject19.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oleObject" Target="../embeddings/oleObject22.bin"/><Relationship Id="rId7" Type="http://schemas.openxmlformats.org/officeDocument/2006/relationships/oleObject" Target="../embeddings/oleObject26.bin"/><Relationship Id="rId12"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25.bin"/><Relationship Id="rId11" Type="http://schemas.openxmlformats.org/officeDocument/2006/relationships/oleObject" Target="../embeddings/oleObject30.bin"/><Relationship Id="rId5" Type="http://schemas.openxmlformats.org/officeDocument/2006/relationships/oleObject" Target="../embeddings/oleObject24.bin"/><Relationship Id="rId10" Type="http://schemas.openxmlformats.org/officeDocument/2006/relationships/oleObject" Target="../embeddings/oleObject29.bin"/><Relationship Id="rId4" Type="http://schemas.openxmlformats.org/officeDocument/2006/relationships/oleObject" Target="../embeddings/oleObject23.bin"/><Relationship Id="rId9" Type="http://schemas.openxmlformats.org/officeDocument/2006/relationships/oleObject" Target="../embeddings/oleObject28.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1.bin"/><Relationship Id="rId7"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34.bin"/><Relationship Id="rId5" Type="http://schemas.openxmlformats.org/officeDocument/2006/relationships/oleObject" Target="../embeddings/oleObject33.bin"/><Relationship Id="rId4" Type="http://schemas.openxmlformats.org/officeDocument/2006/relationships/oleObject" Target="../embeddings/oleObject32.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41.png"/><Relationship Id="rId5" Type="http://schemas.openxmlformats.org/officeDocument/2006/relationships/oleObject" Target="../embeddings/oleObject37.bin"/><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1.png"/><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39.bin"/><Relationship Id="rId5" Type="http://schemas.openxmlformats.org/officeDocument/2006/relationships/oleObject" Target="../embeddings/oleObject38.bin"/><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41.png"/><Relationship Id="rId4" Type="http://schemas.openxmlformats.org/officeDocument/2006/relationships/oleObject" Target="../embeddings/oleObject41.bin"/></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oleObject" Target="../embeddings/oleObject43.bin"/><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image" Target="../media/image52.png"/><Relationship Id="rId4" Type="http://schemas.openxmlformats.org/officeDocument/2006/relationships/oleObject" Target="../embeddings/oleObject45.bin"/></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7.xml"/><Relationship Id="rId1" Type="http://schemas.openxmlformats.org/officeDocument/2006/relationships/vmlDrawing" Target="../drawings/vmlDrawing15.v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7.xml"/><Relationship Id="rId1" Type="http://schemas.openxmlformats.org/officeDocument/2006/relationships/vmlDrawing" Target="../drawings/vmlDrawing16.vml"/><Relationship Id="rId5" Type="http://schemas.openxmlformats.org/officeDocument/2006/relationships/image" Target="../media/image69.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0.jpe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image" Target="../media/image77.gi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www.investopedia.com/terms/c/currency.asp"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image" Target="../media/image8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7.xml"/><Relationship Id="rId1" Type="http://schemas.openxmlformats.org/officeDocument/2006/relationships/vmlDrawing" Target="../drawings/vmlDrawing18.vml"/><Relationship Id="rId5" Type="http://schemas.openxmlformats.org/officeDocument/2006/relationships/oleObject" Target="../embeddings/oleObject53.bin"/><Relationship Id="rId4" Type="http://schemas.openxmlformats.org/officeDocument/2006/relationships/oleObject" Target="../embeddings/oleObject52.bin"/></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6.xml"/><Relationship Id="rId1" Type="http://schemas.openxmlformats.org/officeDocument/2006/relationships/vmlDrawing" Target="../drawings/vmlDrawing19.vml"/><Relationship Id="rId4" Type="http://schemas.openxmlformats.org/officeDocument/2006/relationships/oleObject" Target="../embeddings/oleObject55.bin"/></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oleObject" Target="../embeddings/oleObject59.bin"/><Relationship Id="rId5" Type="http://schemas.openxmlformats.org/officeDocument/2006/relationships/oleObject" Target="../embeddings/oleObject58.bin"/><Relationship Id="rId4" Type="http://schemas.openxmlformats.org/officeDocument/2006/relationships/oleObject" Target="../embeddings/oleObject57.bin"/></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60.bin"/><Relationship Id="rId7" Type="http://schemas.openxmlformats.org/officeDocument/2006/relationships/oleObject" Target="../embeddings/oleObject64.bin"/><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oleObject" Target="../embeddings/oleObject63.bin"/><Relationship Id="rId5" Type="http://schemas.openxmlformats.org/officeDocument/2006/relationships/oleObject" Target="../embeddings/oleObject62.bin"/><Relationship Id="rId4" Type="http://schemas.openxmlformats.org/officeDocument/2006/relationships/oleObject" Target="../embeddings/oleObject61.bin"/></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7.xml"/><Relationship Id="rId1" Type="http://schemas.openxmlformats.org/officeDocument/2006/relationships/vmlDrawing" Target="../drawings/vmlDrawing22.vml"/><Relationship Id="rId5" Type="http://schemas.openxmlformats.org/officeDocument/2006/relationships/oleObject" Target="../embeddings/oleObject66.bin"/><Relationship Id="rId4" Type="http://schemas.openxmlformats.org/officeDocument/2006/relationships/oleObject" Target="../embeddings/oleObject65.bin"/></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7.xml"/><Relationship Id="rId1" Type="http://schemas.openxmlformats.org/officeDocument/2006/relationships/vmlDrawing" Target="../drawings/vmlDrawing23.vml"/><Relationship Id="rId5" Type="http://schemas.openxmlformats.org/officeDocument/2006/relationships/image" Target="../media/image100.png"/><Relationship Id="rId4" Type="http://schemas.openxmlformats.org/officeDocument/2006/relationships/oleObject" Target="../embeddings/oleObject68.bin"/></Relationships>
</file>

<file path=ppt/slides/_rels/slide8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Content Placeholder 1"/>
          <p:cNvSpPr>
            <a:spLocks noGrp="1"/>
          </p:cNvSpPr>
          <p:nvPr>
            <p:ph/>
          </p:nvPr>
        </p:nvSpPr>
        <p:spPr/>
        <p:txBody>
          <a:bodyPr/>
          <a:lstStyle/>
          <a:p>
            <a:endParaRPr lang="en-US" smtClean="0"/>
          </a:p>
        </p:txBody>
      </p:sp>
      <p:pic>
        <p:nvPicPr>
          <p:cNvPr id="701443" name="Picture 2" descr="http://slideplayer.com/5132330/16/images/1/Back-Propagation+Algorithm.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3105835"/>
            <a:ext cx="9144000" cy="3785652"/>
          </a:xfrm>
          <a:prstGeom prst="rect">
            <a:avLst/>
          </a:prstGeom>
        </p:spPr>
        <p:txBody>
          <a:bodyPr wrap="square">
            <a:spAutoFit/>
          </a:bodyPr>
          <a:lstStyle/>
          <a:p>
            <a:pPr>
              <a:buFont typeface="Wingdings" pitchFamily="2" charset="2"/>
              <a:buChar char="§"/>
            </a:pPr>
            <a:r>
              <a:rPr lang="en-US" sz="4400" b="1" dirty="0" smtClean="0"/>
              <a:t>the </a:t>
            </a:r>
            <a:r>
              <a:rPr lang="en-US" sz="4400" b="1" dirty="0" smtClean="0">
                <a:solidFill>
                  <a:srgbClr val="FF0000"/>
                </a:solidFill>
              </a:rPr>
              <a:t>workhorse </a:t>
            </a:r>
            <a:r>
              <a:rPr lang="en-US" sz="4400" b="1" dirty="0" smtClean="0"/>
              <a:t>of learning in neural networks</a:t>
            </a:r>
            <a:r>
              <a:rPr lang="en-US" sz="4400" b="1" dirty="0" smtClean="0">
                <a:solidFill>
                  <a:srgbClr val="FF0000"/>
                </a:solidFill>
              </a:rPr>
              <a:t>.</a:t>
            </a:r>
          </a:p>
          <a:p>
            <a:pPr>
              <a:buFont typeface="Wingdings" pitchFamily="2" charset="2"/>
              <a:buChar char="§"/>
            </a:pPr>
            <a:endParaRPr lang="en-US" sz="4400" b="1" dirty="0" smtClean="0">
              <a:solidFill>
                <a:srgbClr val="FF0000"/>
              </a:solidFill>
            </a:endParaRPr>
          </a:p>
          <a:p>
            <a:pPr>
              <a:buFont typeface="Wingdings" pitchFamily="2" charset="2"/>
              <a:buChar char="§"/>
            </a:pPr>
            <a:r>
              <a:rPr lang="en-US" sz="3600" b="1" dirty="0" smtClean="0"/>
              <a:t>The  BPA was originally introduced in the 1970s, but its importance wasn't fully appreciated until a </a:t>
            </a:r>
            <a:r>
              <a:rPr lang="en-US" sz="3600" b="1" dirty="0" smtClean="0">
                <a:hlinkClick r:id="rId3"/>
              </a:rPr>
              <a:t>famous 1986 paper</a:t>
            </a:r>
            <a:endParaRPr lang="en-US" sz="3600" b="1"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4818" name="Picture 2" descr="Image result for minibatch vs stochastic gradient"/>
          <p:cNvPicPr>
            <a:picLocks noChangeAspect="1" noChangeArrowheads="1"/>
          </p:cNvPicPr>
          <p:nvPr/>
        </p:nvPicPr>
        <p:blipFill>
          <a:blip r:embed="rId2" cstate="print"/>
          <a:srcRect/>
          <a:stretch>
            <a:fillRect/>
          </a:stretch>
        </p:blipFill>
        <p:spPr bwMode="auto">
          <a:xfrm>
            <a:off x="0" y="990600"/>
            <a:ext cx="9144000" cy="4868863"/>
          </a:xfrm>
          <a:prstGeom prst="rect">
            <a:avLst/>
          </a:prstGeom>
          <a:noFill/>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46082" name="Picture 2"/>
          <p:cNvPicPr>
            <a:picLocks noChangeAspect="1" noChangeArrowheads="1"/>
          </p:cNvPicPr>
          <p:nvPr/>
        </p:nvPicPr>
        <p:blipFill>
          <a:blip r:embed="rId2" cstate="print">
            <a:lum bright="-35000"/>
          </a:blip>
          <a:srcRect/>
          <a:stretch>
            <a:fillRect/>
          </a:stretch>
        </p:blipFill>
        <p:spPr bwMode="auto">
          <a:xfrm>
            <a:off x="1" y="1981200"/>
            <a:ext cx="9144000" cy="3200400"/>
          </a:xfrm>
          <a:prstGeom prst="rect">
            <a:avLst/>
          </a:prstGeom>
          <a:noFill/>
          <a:ln w="9525">
            <a:noFill/>
            <a:miter lim="800000"/>
            <a:headEnd/>
            <a:tailEnd/>
          </a:ln>
        </p:spPr>
      </p:pic>
      <p:pic>
        <p:nvPicPr>
          <p:cNvPr id="3246083" name="Picture 3"/>
          <p:cNvPicPr>
            <a:picLocks noChangeAspect="1" noChangeArrowheads="1"/>
          </p:cNvPicPr>
          <p:nvPr/>
        </p:nvPicPr>
        <p:blipFill>
          <a:blip r:embed="rId3" cstate="print"/>
          <a:srcRect/>
          <a:stretch>
            <a:fillRect/>
          </a:stretch>
        </p:blipFill>
        <p:spPr bwMode="auto">
          <a:xfrm>
            <a:off x="9525" y="0"/>
            <a:ext cx="9134475" cy="1819275"/>
          </a:xfrm>
          <a:prstGeom prst="rect">
            <a:avLst/>
          </a:prstGeom>
          <a:noFill/>
          <a:ln w="9525">
            <a:noFill/>
            <a:miter lim="800000"/>
            <a:headEnd/>
            <a:tailEnd/>
          </a:ln>
        </p:spPr>
      </p:pic>
      <p:sp>
        <p:nvSpPr>
          <p:cNvPr id="4" name="Rectangle 3"/>
          <p:cNvSpPr/>
          <p:nvPr/>
        </p:nvSpPr>
        <p:spPr>
          <a:xfrm>
            <a:off x="0" y="5165229"/>
            <a:ext cx="9144000" cy="1692771"/>
          </a:xfrm>
          <a:prstGeom prst="rect">
            <a:avLst/>
          </a:prstGeom>
        </p:spPr>
        <p:txBody>
          <a:bodyPr wrap="square">
            <a:spAutoFit/>
          </a:bodyPr>
          <a:lstStyle/>
          <a:p>
            <a:pPr>
              <a:buFont typeface="Wingdings" pitchFamily="2" charset="2"/>
              <a:buChar char="ü"/>
            </a:pPr>
            <a:r>
              <a:rPr lang="en-US" sz="2800" b="1" i="1" dirty="0" smtClean="0"/>
              <a:t> model may be too complex and </a:t>
            </a:r>
            <a:r>
              <a:rPr lang="en-US" sz="2800" b="1" i="1" dirty="0" err="1" smtClean="0"/>
              <a:t>overfit</a:t>
            </a:r>
            <a:r>
              <a:rPr lang="en-US" sz="2800" b="1" i="1" dirty="0" smtClean="0"/>
              <a:t> </a:t>
            </a:r>
          </a:p>
          <a:p>
            <a:r>
              <a:rPr lang="en-US" sz="2800" b="1" i="1" dirty="0" smtClean="0"/>
              <a:t>			or </a:t>
            </a:r>
          </a:p>
          <a:p>
            <a:pPr>
              <a:buFont typeface="Wingdings" pitchFamily="2" charset="2"/>
              <a:buChar char="ü"/>
            </a:pPr>
            <a:r>
              <a:rPr lang="en-US" sz="2800" b="1" i="1" dirty="0" smtClean="0"/>
              <a:t>Model may be too simple and </a:t>
            </a:r>
            <a:r>
              <a:rPr lang="en-US" sz="2800" b="1" i="1" dirty="0" err="1" smtClean="0"/>
              <a:t>underfit</a:t>
            </a:r>
            <a:r>
              <a:rPr lang="en-US" sz="2800" b="1" i="1" dirty="0" smtClean="0"/>
              <a:t>, </a:t>
            </a:r>
          </a:p>
          <a:p>
            <a:pPr>
              <a:buFont typeface="Wingdings" pitchFamily="2" charset="2"/>
              <a:buChar char="ü"/>
            </a:pPr>
            <a:r>
              <a:rPr lang="en-US" sz="2000" b="1" i="1" dirty="0" smtClean="0">
                <a:solidFill>
                  <a:srgbClr val="FF0000"/>
                </a:solidFill>
              </a:rPr>
              <a:t>either way giving poor predictions.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46082"/>
                                        </p:tgtEl>
                                        <p:attrNameLst>
                                          <p:attrName>style.visibility</p:attrName>
                                        </p:attrNameLst>
                                      </p:cBhvr>
                                      <p:to>
                                        <p:strVal val="visible"/>
                                      </p:to>
                                    </p:set>
                                    <p:anim calcmode="lin" valueType="num">
                                      <p:cBhvr additive="base">
                                        <p:cTn id="7" dur="500" fill="hold"/>
                                        <p:tgtEl>
                                          <p:spTgt spid="3246082"/>
                                        </p:tgtEl>
                                        <p:attrNameLst>
                                          <p:attrName>ppt_x</p:attrName>
                                        </p:attrNameLst>
                                      </p:cBhvr>
                                      <p:tavLst>
                                        <p:tav tm="0">
                                          <p:val>
                                            <p:strVal val="#ppt_x"/>
                                          </p:val>
                                        </p:tav>
                                        <p:tav tm="100000">
                                          <p:val>
                                            <p:strVal val="#ppt_x"/>
                                          </p:val>
                                        </p:tav>
                                      </p:tavLst>
                                    </p:anim>
                                    <p:anim calcmode="lin" valueType="num">
                                      <p:cBhvr additive="base">
                                        <p:cTn id="8" dur="500" fill="hold"/>
                                        <p:tgtEl>
                                          <p:spTgt spid="32460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46083"/>
                                        </p:tgtEl>
                                        <p:attrNameLst>
                                          <p:attrName>style.visibility</p:attrName>
                                        </p:attrNameLst>
                                      </p:cBhvr>
                                      <p:to>
                                        <p:strVal val="visible"/>
                                      </p:to>
                                    </p:set>
                                    <p:anim calcmode="lin" valueType="num">
                                      <p:cBhvr additive="base">
                                        <p:cTn id="13" dur="500" fill="hold"/>
                                        <p:tgtEl>
                                          <p:spTgt spid="3246083"/>
                                        </p:tgtEl>
                                        <p:attrNameLst>
                                          <p:attrName>ppt_x</p:attrName>
                                        </p:attrNameLst>
                                      </p:cBhvr>
                                      <p:tavLst>
                                        <p:tav tm="0">
                                          <p:val>
                                            <p:strVal val="#ppt_x"/>
                                          </p:val>
                                        </p:tav>
                                        <p:tav tm="100000">
                                          <p:val>
                                            <p:strVal val="#ppt_x"/>
                                          </p:val>
                                        </p:tav>
                                      </p:tavLst>
                                    </p:anim>
                                    <p:anim calcmode="lin" valueType="num">
                                      <p:cBhvr additive="base">
                                        <p:cTn id="14" dur="500" fill="hold"/>
                                        <p:tgtEl>
                                          <p:spTgt spid="324608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additive="base">
                                        <p:cTn id="2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additive="base">
                                        <p:cTn id="3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 calcmode="lin" valueType="num">
                                      <p:cBhvr additive="base">
                                        <p:cTn id="3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1"/>
          <p:cNvSpPr>
            <a:spLocks noChangeArrowheads="1"/>
          </p:cNvSpPr>
          <p:nvPr/>
        </p:nvSpPr>
        <p:spPr bwMode="auto">
          <a:xfrm>
            <a:off x="0" y="0"/>
            <a:ext cx="9144000" cy="8863965"/>
          </a:xfrm>
          <a:prstGeom prst="rect">
            <a:avLst/>
          </a:prstGeom>
          <a:noFill/>
          <a:ln w="9525">
            <a:noFill/>
            <a:miter lim="800000"/>
            <a:headEnd/>
            <a:tailEnd/>
          </a:ln>
        </p:spPr>
        <p:txBody>
          <a:bodyPr>
            <a:spAutoFit/>
          </a:bodyPr>
          <a:lstStyle/>
          <a:p>
            <a:pPr>
              <a:buFont typeface="Wingdings" pitchFamily="2" charset="2"/>
              <a:buChar char="ü"/>
            </a:pPr>
            <a:r>
              <a:rPr lang="en-US" sz="6000" b="1" dirty="0" smtClean="0"/>
              <a:t>Regularization-</a:t>
            </a:r>
          </a:p>
          <a:p>
            <a:r>
              <a:rPr lang="en-US" sz="6000" b="1" dirty="0" smtClean="0"/>
              <a:t> </a:t>
            </a:r>
            <a:r>
              <a:rPr lang="en-US" sz="4400" b="1" dirty="0" smtClean="0">
                <a:solidFill>
                  <a:srgbClr val="FF0000"/>
                </a:solidFill>
              </a:rPr>
              <a:t>a technique to avoid over-fitting</a:t>
            </a:r>
          </a:p>
          <a:p>
            <a:endParaRPr lang="en-US" sz="8000" b="1" dirty="0" smtClean="0">
              <a:solidFill>
                <a:srgbClr val="FF0000"/>
              </a:solidFill>
            </a:endParaRPr>
          </a:p>
          <a:p>
            <a:pPr>
              <a:buFont typeface="Wingdings" pitchFamily="2" charset="2"/>
              <a:buChar char="ü"/>
            </a:pPr>
            <a:r>
              <a:rPr lang="en-US" sz="4800" b="1" dirty="0" smtClean="0"/>
              <a:t>It is </a:t>
            </a:r>
            <a:r>
              <a:rPr lang="en-US" sz="4800" b="1" dirty="0"/>
              <a:t>tuning or selecting the preferred </a:t>
            </a:r>
            <a:r>
              <a:rPr lang="en-US" sz="4800" b="1" dirty="0">
                <a:solidFill>
                  <a:srgbClr val="FF0000"/>
                </a:solidFill>
              </a:rPr>
              <a:t>level of model complexity </a:t>
            </a:r>
            <a:r>
              <a:rPr lang="en-US" sz="4800" b="1" dirty="0"/>
              <a:t>so </a:t>
            </a:r>
            <a:r>
              <a:rPr lang="en-US" sz="4800" b="1" dirty="0" smtClean="0"/>
              <a:t>that ANN models </a:t>
            </a:r>
            <a:r>
              <a:rPr lang="en-US" sz="4800" b="1" dirty="0"/>
              <a:t>are better at </a:t>
            </a:r>
            <a:r>
              <a:rPr lang="en-US" sz="4800" b="1" dirty="0">
                <a:solidFill>
                  <a:srgbClr val="FF0000"/>
                </a:solidFill>
              </a:rPr>
              <a:t>predicting (generalizing</a:t>
            </a:r>
            <a:r>
              <a:rPr lang="en-US" sz="4800" b="1" dirty="0" smtClean="0">
                <a:solidFill>
                  <a:srgbClr val="FF0000"/>
                </a:solidFill>
              </a:rPr>
              <a:t>). </a:t>
            </a:r>
          </a:p>
          <a:p>
            <a:pPr>
              <a:buFont typeface="Wingdings" pitchFamily="2" charset="2"/>
              <a:buChar char="ü"/>
            </a:pPr>
            <a:endParaRPr lang="en-US" sz="4400" b="1" dirty="0" smtClean="0">
              <a:solidFill>
                <a:srgbClr val="FF0000"/>
              </a:solidFill>
            </a:endParaRPr>
          </a:p>
          <a:p>
            <a:endParaRPr lang="en-US" sz="3200" i="1" dirty="0"/>
          </a:p>
          <a:p>
            <a:endParaRPr lang="en-US" sz="3200" i="1" dirty="0"/>
          </a:p>
          <a:p>
            <a:endParaRPr lang="en-US" sz="2800" dirty="0"/>
          </a:p>
          <a:p>
            <a:endParaRPr lang="en-US" sz="2800"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07938">
                                            <p:txEl>
                                              <p:pRg st="0" end="0"/>
                                            </p:txEl>
                                          </p:spTgt>
                                        </p:tgtEl>
                                        <p:attrNameLst>
                                          <p:attrName>style.visibility</p:attrName>
                                        </p:attrNameLst>
                                      </p:cBhvr>
                                      <p:to>
                                        <p:strVal val="visible"/>
                                      </p:to>
                                    </p:set>
                                    <p:anim calcmode="lin" valueType="num">
                                      <p:cBhvr additive="base">
                                        <p:cTn id="7" dur="500" fill="hold"/>
                                        <p:tgtEl>
                                          <p:spTgt spid="80793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0793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07938">
                                            <p:txEl>
                                              <p:pRg st="1" end="1"/>
                                            </p:txEl>
                                          </p:spTgt>
                                        </p:tgtEl>
                                        <p:attrNameLst>
                                          <p:attrName>style.visibility</p:attrName>
                                        </p:attrNameLst>
                                      </p:cBhvr>
                                      <p:to>
                                        <p:strVal val="visible"/>
                                      </p:to>
                                    </p:set>
                                    <p:anim calcmode="lin" valueType="num">
                                      <p:cBhvr additive="base">
                                        <p:cTn id="13" dur="500" fill="hold"/>
                                        <p:tgtEl>
                                          <p:spTgt spid="80793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0793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07938">
                                            <p:txEl>
                                              <p:pRg st="3" end="3"/>
                                            </p:txEl>
                                          </p:spTgt>
                                        </p:tgtEl>
                                        <p:attrNameLst>
                                          <p:attrName>style.visibility</p:attrName>
                                        </p:attrNameLst>
                                      </p:cBhvr>
                                      <p:to>
                                        <p:strVal val="visible"/>
                                      </p:to>
                                    </p:set>
                                    <p:anim calcmode="lin" valueType="num">
                                      <p:cBhvr additive="base">
                                        <p:cTn id="19" dur="500" fill="hold"/>
                                        <p:tgtEl>
                                          <p:spTgt spid="80793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0793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7938"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63417"/>
          </a:xfrm>
          <a:prstGeom prst="rect">
            <a:avLst/>
          </a:prstGeom>
        </p:spPr>
        <p:txBody>
          <a:bodyPr wrap="square">
            <a:spAutoFit/>
          </a:bodyPr>
          <a:lstStyle/>
          <a:p>
            <a:endParaRPr lang="en-US" sz="3200" b="1" dirty="0" smtClean="0"/>
          </a:p>
          <a:p>
            <a:r>
              <a:rPr lang="en-US" sz="4800" b="1" dirty="0" smtClean="0">
                <a:solidFill>
                  <a:srgbClr val="FF0000"/>
                </a:solidFill>
              </a:rPr>
              <a:t>Methods of Regularization </a:t>
            </a:r>
          </a:p>
          <a:p>
            <a:endParaRPr lang="en-US" sz="4000" b="1" dirty="0" smtClean="0"/>
          </a:p>
          <a:p>
            <a:pPr marL="342900" indent="-342900">
              <a:buAutoNum type="arabicParenR"/>
            </a:pPr>
            <a:r>
              <a:rPr lang="en-US" sz="4000" b="1" dirty="0" smtClean="0"/>
              <a:t>Modification of the performance function(MSE)  which is, by default </a:t>
            </a:r>
            <a:r>
              <a:rPr lang="en-US" sz="4000" b="1" dirty="0" err="1" smtClean="0"/>
              <a:t>mse</a:t>
            </a:r>
            <a:endParaRPr lang="en-US" sz="4000" b="1" dirty="0" smtClean="0"/>
          </a:p>
          <a:p>
            <a:pPr marL="342900" indent="-342900"/>
            <a:endParaRPr lang="en-US" sz="4000" b="1" dirty="0" smtClean="0"/>
          </a:p>
          <a:p>
            <a:pPr marL="342900" indent="-342900"/>
            <a:r>
              <a:rPr lang="en-US" sz="4000" b="1" dirty="0" smtClean="0"/>
              <a:t>2) Early stopping</a:t>
            </a:r>
          </a:p>
          <a:p>
            <a:pPr marL="342900" indent="-342900"/>
            <a:endParaRPr lang="en-US" sz="4000" b="1" dirty="0" smtClean="0"/>
          </a:p>
          <a:p>
            <a:pPr marL="342900" indent="-342900"/>
            <a:r>
              <a:rPr lang="en-US" sz="4000" b="1" dirty="0" smtClean="0"/>
              <a:t>3) Dropout</a:t>
            </a:r>
          </a:p>
          <a:p>
            <a:pPr marL="342900" indent="-342900"/>
            <a:endParaRPr lang="en-US" sz="4000" b="1" dirty="0" smtClean="0"/>
          </a:p>
          <a:p>
            <a:pPr marL="342900" indent="-342900"/>
            <a:r>
              <a:rPr lang="en-US" sz="4000" b="1" dirty="0" smtClean="0"/>
              <a:t>4)Data augmentation</a:t>
            </a:r>
            <a:endParaRPr lang="en-US" sz="3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 calcmode="lin" valueType="num">
                                      <p:cBhvr additive="base">
                                        <p:cTn id="1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 calcmode="lin" valueType="num">
                                      <p:cBhvr additive="base">
                                        <p:cTn id="2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anim calcmode="lin" valueType="num">
                                      <p:cBhvr additive="base">
                                        <p:cTn id="31"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2400"/>
            <a:ext cx="9144000" cy="8294578"/>
          </a:xfrm>
          <a:prstGeom prst="rect">
            <a:avLst/>
          </a:prstGeom>
        </p:spPr>
        <p:txBody>
          <a:bodyPr wrap="square">
            <a:spAutoFit/>
          </a:bodyPr>
          <a:lstStyle/>
          <a:p>
            <a:pPr lvl="0" eaLnBrk="0" fontAlgn="base" hangingPunct="0">
              <a:spcBef>
                <a:spcPct val="0"/>
              </a:spcBef>
              <a:spcAft>
                <a:spcPct val="0"/>
              </a:spcAft>
              <a:buFont typeface="Wingdings" pitchFamily="2" charset="2"/>
              <a:buChar char="ü"/>
            </a:pPr>
            <a:r>
              <a:rPr lang="en-US" sz="3600" b="1" dirty="0" smtClean="0">
                <a:latin typeface="+mj-lt"/>
                <a:cs typeface="Arial" pitchFamily="34" charset="0"/>
              </a:rPr>
              <a:t>The general rule of weights in neural networks is that the higher the weights in the neural network, the more complex the neural network. Because of this, neural networks having higher weights generally tend to </a:t>
            </a:r>
            <a:r>
              <a:rPr lang="en-US" sz="3600" b="1" dirty="0" err="1" smtClean="0">
                <a:latin typeface="+mj-lt"/>
                <a:cs typeface="Arial" pitchFamily="34" charset="0"/>
              </a:rPr>
              <a:t>overfit</a:t>
            </a:r>
            <a:r>
              <a:rPr lang="en-US" sz="3600" b="1" dirty="0" smtClean="0">
                <a:latin typeface="+mj-lt"/>
                <a:cs typeface="Arial" pitchFamily="34" charset="0"/>
              </a:rPr>
              <a:t>.</a:t>
            </a:r>
          </a:p>
          <a:p>
            <a:pPr lvl="0" eaLnBrk="0" fontAlgn="base" hangingPunct="0">
              <a:spcBef>
                <a:spcPct val="0"/>
              </a:spcBef>
              <a:spcAft>
                <a:spcPct val="0"/>
              </a:spcAft>
              <a:buFont typeface="Wingdings" pitchFamily="2" charset="2"/>
              <a:buChar char="ü"/>
            </a:pPr>
            <a:endParaRPr lang="en-US" sz="3600" b="1" dirty="0" smtClean="0">
              <a:latin typeface="+mj-lt"/>
              <a:cs typeface="Arial" pitchFamily="34" charset="0"/>
            </a:endParaRPr>
          </a:p>
          <a:p>
            <a:pPr lvl="0" eaLnBrk="0" fontAlgn="base" hangingPunct="0">
              <a:spcBef>
                <a:spcPct val="0"/>
              </a:spcBef>
              <a:spcAft>
                <a:spcPct val="0"/>
              </a:spcAft>
              <a:buFont typeface="Wingdings" pitchFamily="2" charset="2"/>
              <a:buChar char="ü"/>
            </a:pPr>
            <a:r>
              <a:rPr lang="en-US" sz="3600" b="1" dirty="0" smtClean="0">
                <a:latin typeface="+mj-lt"/>
              </a:rPr>
              <a:t>Smaller weights are, in some sense, lower complexity, and so provide a simpler and more powerful explanation for the data, and should thus be preferred. </a:t>
            </a:r>
          </a:p>
          <a:p>
            <a:pPr lvl="0" eaLnBrk="0" fontAlgn="base" hangingPunct="0">
              <a:spcBef>
                <a:spcPct val="0"/>
              </a:spcBef>
              <a:spcAft>
                <a:spcPct val="0"/>
              </a:spcAft>
              <a:buFont typeface="Wingdings" pitchFamily="2" charset="2"/>
              <a:buChar char="ü"/>
            </a:pPr>
            <a:endParaRPr lang="en-US" sz="3600" b="1" dirty="0" smtClean="0">
              <a:latin typeface="+mj-lt"/>
            </a:endParaRPr>
          </a:p>
          <a:p>
            <a:pPr eaLnBrk="0" fontAlgn="base" hangingPunct="0">
              <a:spcBef>
                <a:spcPct val="0"/>
              </a:spcBef>
              <a:spcAft>
                <a:spcPct val="0"/>
              </a:spcAft>
              <a:buFont typeface="Wingdings" pitchFamily="2" charset="2"/>
              <a:buChar char="ü"/>
            </a:pPr>
            <a:r>
              <a:rPr lang="en-US" sz="2800" b="1" dirty="0" smtClean="0">
                <a:latin typeface="medium-content-serif-font"/>
                <a:cs typeface="Arial" pitchFamily="34" charset="0"/>
              </a:rPr>
              <a:t>. </a:t>
            </a:r>
            <a:endParaRPr lang="en-US" sz="2800" b="1" dirty="0" smtClean="0"/>
          </a:p>
          <a:p>
            <a:pPr eaLnBrk="0" fontAlgn="base" hangingPunct="0">
              <a:spcBef>
                <a:spcPct val="0"/>
              </a:spcBef>
              <a:spcAft>
                <a:spcPct val="0"/>
              </a:spcAft>
              <a:buFont typeface="Wingdings" pitchFamily="2" charset="2"/>
              <a:buChar char="ü"/>
            </a:pPr>
            <a:endParaRPr lang="en-US" sz="2800" b="1" dirty="0" smtClean="0">
              <a:latin typeface="medium-content-serif-font"/>
              <a:cs typeface="Arial" pitchFamily="34" charset="0"/>
            </a:endParaRPr>
          </a:p>
          <a:p>
            <a:pPr lvl="0" eaLnBrk="0" fontAlgn="base" hangingPunct="0">
              <a:spcBef>
                <a:spcPct val="0"/>
              </a:spcBef>
              <a:spcAft>
                <a:spcPct val="0"/>
              </a:spcAft>
              <a:buFont typeface="Wingdings" pitchFamily="2" charset="2"/>
              <a:buChar char="ü"/>
            </a:pPr>
            <a:endParaRPr lang="en-US" sz="3600" b="1" dirty="0" smtClean="0">
              <a:latin typeface="+mj-lt"/>
            </a:endParaRPr>
          </a:p>
          <a:p>
            <a:pPr lvl="0" eaLnBrk="0" fontAlgn="base" hangingPunct="0">
              <a:spcBef>
                <a:spcPct val="0"/>
              </a:spcBef>
              <a:spcAft>
                <a:spcPct val="0"/>
              </a:spcAft>
            </a:pPr>
            <a:endParaRPr lang="en-US" sz="900" dirty="0" smtClean="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590800"/>
            <a:ext cx="9144000" cy="646331"/>
          </a:xfrm>
          <a:prstGeom prst="rect">
            <a:avLst/>
          </a:prstGeom>
        </p:spPr>
        <p:txBody>
          <a:bodyPr wrap="square">
            <a:spAutoFit/>
          </a:bodyPr>
          <a:lstStyle/>
          <a:p>
            <a:r>
              <a:rPr lang="en-US" sz="3600" b="1" dirty="0" smtClean="0">
                <a:solidFill>
                  <a:srgbClr val="FF0000"/>
                </a:solidFill>
              </a:rPr>
              <a:t>Loss function with L1 </a:t>
            </a:r>
            <a:r>
              <a:rPr lang="en-US" sz="3600" b="1" dirty="0" err="1" smtClean="0">
                <a:solidFill>
                  <a:srgbClr val="FF0000"/>
                </a:solidFill>
              </a:rPr>
              <a:t>regularisation</a:t>
            </a:r>
            <a:endParaRPr lang="en-US" sz="3600" b="1" dirty="0" smtClean="0">
              <a:solidFill>
                <a:srgbClr val="FF0000"/>
              </a:solidFill>
            </a:endParaRPr>
          </a:p>
        </p:txBody>
      </p:sp>
      <p:sp>
        <p:nvSpPr>
          <p:cNvPr id="8" name="Rectangle 7"/>
          <p:cNvSpPr/>
          <p:nvPr/>
        </p:nvSpPr>
        <p:spPr>
          <a:xfrm>
            <a:off x="0" y="4343400"/>
            <a:ext cx="6975115" cy="646331"/>
          </a:xfrm>
          <a:prstGeom prst="rect">
            <a:avLst/>
          </a:prstGeom>
        </p:spPr>
        <p:txBody>
          <a:bodyPr wrap="none">
            <a:spAutoFit/>
          </a:bodyPr>
          <a:lstStyle/>
          <a:p>
            <a:r>
              <a:rPr lang="en-US" sz="3600" b="1" dirty="0" smtClean="0">
                <a:solidFill>
                  <a:srgbClr val="FF0000"/>
                </a:solidFill>
              </a:rPr>
              <a:t>Loss function with L2 </a:t>
            </a:r>
            <a:r>
              <a:rPr lang="en-US" sz="3600" b="1" dirty="0" err="1" smtClean="0">
                <a:solidFill>
                  <a:srgbClr val="FF0000"/>
                </a:solidFill>
              </a:rPr>
              <a:t>regularisation</a:t>
            </a:r>
            <a:endParaRPr lang="en-US" sz="3600" b="1" dirty="0">
              <a:solidFill>
                <a:srgbClr val="FF0000"/>
              </a:solidFill>
            </a:endParaRPr>
          </a:p>
        </p:txBody>
      </p:sp>
      <p:sp>
        <p:nvSpPr>
          <p:cNvPr id="10" name="Rectangle 9"/>
          <p:cNvSpPr/>
          <p:nvPr/>
        </p:nvSpPr>
        <p:spPr>
          <a:xfrm>
            <a:off x="0" y="5657671"/>
            <a:ext cx="8839200" cy="1200329"/>
          </a:xfrm>
          <a:prstGeom prst="rect">
            <a:avLst/>
          </a:prstGeom>
        </p:spPr>
        <p:txBody>
          <a:bodyPr wrap="square">
            <a:spAutoFit/>
          </a:bodyPr>
          <a:lstStyle/>
          <a:p>
            <a:r>
              <a:rPr lang="en-US" sz="3600" dirty="0" err="1" smtClean="0"/>
              <a:t>Regularisation</a:t>
            </a:r>
            <a:r>
              <a:rPr lang="en-US" sz="3600" dirty="0" smtClean="0"/>
              <a:t> parameter </a:t>
            </a:r>
            <a:r>
              <a:rPr lang="en-US" sz="3600" i="1" dirty="0" smtClean="0"/>
              <a:t>λ</a:t>
            </a:r>
            <a:r>
              <a:rPr lang="en-US" sz="3600" dirty="0" smtClean="0"/>
              <a:t> &gt; 0 is manually tuned.</a:t>
            </a:r>
            <a:endParaRPr lang="en-US" sz="3600" dirty="0"/>
          </a:p>
        </p:txBody>
      </p:sp>
      <p:pic>
        <p:nvPicPr>
          <p:cNvPr id="11" name="Picture 2" descr="https://miro.medium.com/max/399/0*UKbmjm2yzHVEShSy"/>
          <p:cNvPicPr>
            <a:picLocks noChangeAspect="1" noChangeArrowheads="1"/>
          </p:cNvPicPr>
          <p:nvPr/>
        </p:nvPicPr>
        <p:blipFill>
          <a:blip r:embed="rId3" cstate="print"/>
          <a:srcRect/>
          <a:stretch>
            <a:fillRect/>
          </a:stretch>
        </p:blipFill>
        <p:spPr bwMode="auto">
          <a:xfrm>
            <a:off x="533400" y="4953000"/>
            <a:ext cx="7600932" cy="838200"/>
          </a:xfrm>
          <a:prstGeom prst="rect">
            <a:avLst/>
          </a:prstGeom>
          <a:noFill/>
        </p:spPr>
      </p:pic>
      <p:graphicFrame>
        <p:nvGraphicFramePr>
          <p:cNvPr id="12" name="Object 11"/>
          <p:cNvGraphicFramePr>
            <a:graphicFrameLocks noChangeAspect="1"/>
          </p:cNvGraphicFramePr>
          <p:nvPr/>
        </p:nvGraphicFramePr>
        <p:xfrm>
          <a:off x="609600" y="3200400"/>
          <a:ext cx="5791200" cy="1158240"/>
        </p:xfrm>
        <a:graphic>
          <a:graphicData uri="http://schemas.openxmlformats.org/presentationml/2006/ole">
            <p:oleObj spid="_x0000_s3697665" name="Equation" r:id="rId4" imgW="1269720" imgH="253800" progId="Equation.DSMT4">
              <p:embed/>
            </p:oleObj>
          </a:graphicData>
        </a:graphic>
      </p:graphicFrame>
      <p:sp>
        <p:nvSpPr>
          <p:cNvPr id="13" name="Rectangle 12"/>
          <p:cNvSpPr/>
          <p:nvPr/>
        </p:nvSpPr>
        <p:spPr>
          <a:xfrm>
            <a:off x="0" y="0"/>
            <a:ext cx="9144000" cy="2246769"/>
          </a:xfrm>
          <a:prstGeom prst="rect">
            <a:avLst/>
          </a:prstGeom>
        </p:spPr>
        <p:txBody>
          <a:bodyPr wrap="square">
            <a:spAutoFit/>
          </a:bodyPr>
          <a:lstStyle/>
          <a:p>
            <a:pPr eaLnBrk="0" fontAlgn="base" hangingPunct="0">
              <a:spcBef>
                <a:spcPct val="0"/>
              </a:spcBef>
              <a:spcAft>
                <a:spcPct val="0"/>
              </a:spcAft>
              <a:buFont typeface="Wingdings" pitchFamily="2" charset="2"/>
              <a:buChar char="ü"/>
            </a:pPr>
            <a:r>
              <a:rPr lang="en-US" sz="2800" b="1" dirty="0" smtClean="0">
                <a:latin typeface="medium-content-serif-font"/>
                <a:cs typeface="Arial" pitchFamily="34" charset="0"/>
              </a:rPr>
              <a:t>In loss function, include a part of the weights , so that weights are also minimized while training</a:t>
            </a:r>
          </a:p>
          <a:p>
            <a:pPr eaLnBrk="0" fontAlgn="base" hangingPunct="0">
              <a:spcBef>
                <a:spcPct val="0"/>
              </a:spcBef>
              <a:spcAft>
                <a:spcPct val="0"/>
              </a:spcAft>
              <a:buFont typeface="Wingdings" pitchFamily="2" charset="2"/>
              <a:buChar char="ü"/>
            </a:pPr>
            <a:endParaRPr lang="en-US" sz="2800" b="1" dirty="0" smtClean="0">
              <a:latin typeface="medium-content-serif-font"/>
              <a:cs typeface="Arial" pitchFamily="34" charset="0"/>
            </a:endParaRPr>
          </a:p>
          <a:p>
            <a:pPr lvl="0" eaLnBrk="0" fontAlgn="base" hangingPunct="0">
              <a:spcBef>
                <a:spcPct val="0"/>
              </a:spcBef>
              <a:spcAft>
                <a:spcPct val="0"/>
              </a:spcAft>
              <a:buFont typeface="Wingdings" pitchFamily="2" charset="2"/>
              <a:buChar char="ü"/>
            </a:pPr>
            <a:r>
              <a:rPr lang="en-US" sz="2800" b="1" dirty="0" smtClean="0">
                <a:latin typeface="medium-content-serif-font"/>
                <a:cs typeface="Arial" pitchFamily="34" charset="0"/>
              </a:rPr>
              <a:t>There are two methods of doing this, they are called the </a:t>
            </a:r>
            <a:r>
              <a:rPr lang="en-US" sz="2800" b="1" dirty="0" smtClean="0">
                <a:solidFill>
                  <a:srgbClr val="FF0000"/>
                </a:solidFill>
                <a:latin typeface="medium-content-serif-font"/>
                <a:cs typeface="Arial" pitchFamily="34" charset="0"/>
              </a:rPr>
              <a:t>L1 and L2 regularization</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Content Placeholder 2"/>
          <p:cNvSpPr>
            <a:spLocks noGrp="1"/>
          </p:cNvSpPr>
          <p:nvPr>
            <p:ph idx="4294967295"/>
          </p:nvPr>
        </p:nvSpPr>
        <p:spPr>
          <a:xfrm>
            <a:off x="0" y="0"/>
            <a:ext cx="9144000" cy="6629400"/>
          </a:xfrm>
        </p:spPr>
        <p:txBody>
          <a:bodyPr>
            <a:normAutofit/>
          </a:bodyPr>
          <a:lstStyle/>
          <a:p>
            <a:pPr eaLnBrk="1" hangingPunct="1"/>
            <a:r>
              <a:rPr lang="en-US" sz="4400" b="1" dirty="0" smtClean="0">
                <a:solidFill>
                  <a:srgbClr val="FF0000"/>
                </a:solidFill>
              </a:rPr>
              <a:t>Early Stopping</a:t>
            </a:r>
          </a:p>
          <a:p>
            <a:pPr eaLnBrk="1" hangingPunct="1"/>
            <a:endParaRPr lang="en-US" sz="4400" b="1" dirty="0" smtClean="0">
              <a:solidFill>
                <a:srgbClr val="FF0000"/>
              </a:solidFill>
            </a:endParaRPr>
          </a:p>
          <a:p>
            <a:pPr eaLnBrk="1" hangingPunct="1"/>
            <a:r>
              <a:rPr lang="en-US" sz="4000" b="1" dirty="0" smtClean="0"/>
              <a:t>The </a:t>
            </a:r>
            <a:r>
              <a:rPr lang="en-US" sz="4000" b="1" dirty="0" smtClean="0">
                <a:solidFill>
                  <a:srgbClr val="FF0000"/>
                </a:solidFill>
              </a:rPr>
              <a:t>default method </a:t>
            </a:r>
            <a:r>
              <a:rPr lang="en-US" sz="4000" b="1" dirty="0" smtClean="0"/>
              <a:t>for improving generalization is called </a:t>
            </a:r>
            <a:r>
              <a:rPr lang="en-US" sz="4000" b="1" i="1" dirty="0" smtClean="0">
                <a:solidFill>
                  <a:srgbClr val="FF0000"/>
                </a:solidFill>
              </a:rPr>
              <a:t>early stopping</a:t>
            </a:r>
            <a:r>
              <a:rPr lang="en-US" sz="4000" b="1" dirty="0" smtClean="0"/>
              <a:t>. </a:t>
            </a:r>
          </a:p>
          <a:p>
            <a:pPr eaLnBrk="1" hangingPunct="1"/>
            <a:r>
              <a:rPr lang="en-US" sz="3600" b="1" dirty="0" smtClean="0"/>
              <a:t>This technique is </a:t>
            </a:r>
            <a:r>
              <a:rPr lang="en-US" sz="3600" b="1" dirty="0" smtClean="0">
                <a:solidFill>
                  <a:srgbClr val="FF0000"/>
                </a:solidFill>
              </a:rPr>
              <a:t>automatically provided </a:t>
            </a:r>
            <a:r>
              <a:rPr lang="en-US" sz="3600" b="1" dirty="0" smtClean="0"/>
              <a:t>for all of the supervised network creation functions</a:t>
            </a:r>
          </a:p>
          <a:p>
            <a:pPr eaLnBrk="1" hangingPunct="1"/>
            <a:r>
              <a:rPr lang="en-US" sz="3600" b="1" dirty="0" smtClean="0"/>
              <a:t>In this technique the </a:t>
            </a:r>
            <a:r>
              <a:rPr lang="en-US" sz="4400" b="1" dirty="0" smtClean="0">
                <a:solidFill>
                  <a:srgbClr val="FF0000"/>
                </a:solidFill>
              </a:rPr>
              <a:t>available data is divided/split  into THREE subsets</a:t>
            </a:r>
            <a:r>
              <a:rPr lang="en-US" sz="4000" dirty="0" smtClean="0">
                <a:solidFill>
                  <a:srgbClr val="FF0000"/>
                </a:solidFill>
              </a:rPr>
              <a:t>. </a:t>
            </a:r>
            <a:endParaRPr lang="en-US" dirty="0" smtClean="0">
              <a:solidFill>
                <a:srgbClr val="FF0000"/>
              </a:solidFill>
            </a:endParaRPr>
          </a:p>
          <a:p>
            <a:pPr eaLnBrk="1" hangingPunct="1"/>
            <a:endParaRPr lang="en-US" dirty="0" smtClean="0"/>
          </a:p>
          <a:p>
            <a:pPr eaLnBrk="1" hangingPunct="1"/>
            <a:endParaRPr lang="en-US" sz="28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4802">
                                            <p:txEl>
                                              <p:pRg st="0" end="0"/>
                                            </p:txEl>
                                          </p:spTgt>
                                        </p:tgtEl>
                                        <p:attrNameLst>
                                          <p:attrName>style.visibility</p:attrName>
                                        </p:attrNameLst>
                                      </p:cBhvr>
                                      <p:to>
                                        <p:strVal val="visible"/>
                                      </p:to>
                                    </p:set>
                                    <p:anim calcmode="lin" valueType="num">
                                      <p:cBhvr additive="base">
                                        <p:cTn id="7" dur="500" fill="hold"/>
                                        <p:tgtEl>
                                          <p:spTgt spid="84480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4480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44802">
                                            <p:txEl>
                                              <p:pRg st="2" end="2"/>
                                            </p:txEl>
                                          </p:spTgt>
                                        </p:tgtEl>
                                        <p:attrNameLst>
                                          <p:attrName>style.visibility</p:attrName>
                                        </p:attrNameLst>
                                      </p:cBhvr>
                                      <p:to>
                                        <p:strVal val="visible"/>
                                      </p:to>
                                    </p:set>
                                    <p:anim calcmode="lin" valueType="num">
                                      <p:cBhvr additive="base">
                                        <p:cTn id="13" dur="500" fill="hold"/>
                                        <p:tgtEl>
                                          <p:spTgt spid="84480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4480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44802">
                                            <p:txEl>
                                              <p:pRg st="3" end="3"/>
                                            </p:txEl>
                                          </p:spTgt>
                                        </p:tgtEl>
                                        <p:attrNameLst>
                                          <p:attrName>style.visibility</p:attrName>
                                        </p:attrNameLst>
                                      </p:cBhvr>
                                      <p:to>
                                        <p:strVal val="visible"/>
                                      </p:to>
                                    </p:set>
                                    <p:anim calcmode="lin" valueType="num">
                                      <p:cBhvr additive="base">
                                        <p:cTn id="19" dur="500" fill="hold"/>
                                        <p:tgtEl>
                                          <p:spTgt spid="84480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4480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44802">
                                            <p:txEl>
                                              <p:pRg st="4" end="4"/>
                                            </p:txEl>
                                          </p:spTgt>
                                        </p:tgtEl>
                                        <p:attrNameLst>
                                          <p:attrName>style.visibility</p:attrName>
                                        </p:attrNameLst>
                                      </p:cBhvr>
                                      <p:to>
                                        <p:strVal val="visible"/>
                                      </p:to>
                                    </p:set>
                                    <p:anim calcmode="lin" valueType="num">
                                      <p:cBhvr additive="base">
                                        <p:cTn id="25" dur="500" fill="hold"/>
                                        <p:tgtEl>
                                          <p:spTgt spid="84480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4480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4802"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9144000" cy="5139869"/>
          </a:xfrm>
          <a:prstGeom prst="rect">
            <a:avLst/>
          </a:prstGeom>
          <a:noFill/>
          <a:ln w="9525">
            <a:noFill/>
            <a:miter lim="800000"/>
            <a:headEnd/>
            <a:tailEnd/>
          </a:ln>
        </p:spPr>
        <p:txBody>
          <a:bodyPr>
            <a:spAutoFit/>
          </a:bodyPr>
          <a:lstStyle/>
          <a:p>
            <a:r>
              <a:rPr lang="en-US" sz="3600" b="1" dirty="0">
                <a:solidFill>
                  <a:srgbClr val="FF0000"/>
                </a:solidFill>
                <a:latin typeface="Calibri" pitchFamily="34" charset="0"/>
              </a:rPr>
              <a:t>Training Set</a:t>
            </a:r>
            <a:r>
              <a:rPr lang="en-US" sz="3600" dirty="0">
                <a:solidFill>
                  <a:srgbClr val="FF0000"/>
                </a:solidFill>
                <a:latin typeface="Calibri" pitchFamily="34" charset="0"/>
              </a:rPr>
              <a:t>: </a:t>
            </a:r>
            <a:r>
              <a:rPr lang="en-US" sz="3600" b="1" dirty="0" smtClean="0">
                <a:latin typeface="Calibri" pitchFamily="34" charset="0"/>
              </a:rPr>
              <a:t>used </a:t>
            </a:r>
            <a:r>
              <a:rPr lang="en-US" sz="3600" b="1" dirty="0">
                <a:latin typeface="Calibri" pitchFamily="34" charset="0"/>
              </a:rPr>
              <a:t>to </a:t>
            </a:r>
            <a:r>
              <a:rPr lang="en-US" sz="3600" b="1" dirty="0">
                <a:solidFill>
                  <a:srgbClr val="FF0000"/>
                </a:solidFill>
                <a:latin typeface="Calibri" pitchFamily="34" charset="0"/>
              </a:rPr>
              <a:t>adjust the weights</a:t>
            </a:r>
            <a:r>
              <a:rPr lang="en-US" sz="3600" b="1" dirty="0">
                <a:latin typeface="Calibri" pitchFamily="34" charset="0"/>
              </a:rPr>
              <a:t> on the neural network.</a:t>
            </a:r>
          </a:p>
          <a:p>
            <a:endParaRPr lang="en-US" sz="3600" dirty="0">
              <a:latin typeface="Calibri" pitchFamily="34" charset="0"/>
            </a:endParaRPr>
          </a:p>
          <a:p>
            <a:r>
              <a:rPr lang="en-US" sz="3600" b="1" dirty="0">
                <a:solidFill>
                  <a:srgbClr val="FF0000"/>
                </a:solidFill>
                <a:latin typeface="Calibri" pitchFamily="34" charset="0"/>
              </a:rPr>
              <a:t>Testing Set</a:t>
            </a:r>
            <a:r>
              <a:rPr lang="en-US" sz="3600" dirty="0">
                <a:solidFill>
                  <a:srgbClr val="FF0000"/>
                </a:solidFill>
                <a:latin typeface="Calibri" pitchFamily="34" charset="0"/>
              </a:rPr>
              <a:t>: </a:t>
            </a:r>
            <a:r>
              <a:rPr lang="en-US" sz="3600" b="1" dirty="0" smtClean="0">
                <a:latin typeface="Calibri" pitchFamily="34" charset="0"/>
              </a:rPr>
              <a:t>used </a:t>
            </a:r>
            <a:r>
              <a:rPr lang="en-US" sz="3600" b="1" dirty="0">
                <a:solidFill>
                  <a:srgbClr val="FF0000"/>
                </a:solidFill>
                <a:latin typeface="Calibri" pitchFamily="34" charset="0"/>
              </a:rPr>
              <a:t>only for testing</a:t>
            </a:r>
            <a:r>
              <a:rPr lang="en-US" sz="3600" b="1" dirty="0">
                <a:latin typeface="Calibri" pitchFamily="34" charset="0"/>
              </a:rPr>
              <a:t> the final solution </a:t>
            </a:r>
            <a:r>
              <a:rPr lang="en-US" sz="3600" b="1" dirty="0" smtClean="0">
                <a:latin typeface="Calibri" pitchFamily="34" charset="0"/>
              </a:rPr>
              <a:t>to </a:t>
            </a:r>
            <a:r>
              <a:rPr lang="en-US" sz="3600" b="1" dirty="0">
                <a:latin typeface="Calibri" pitchFamily="34" charset="0"/>
              </a:rPr>
              <a:t>confirm the actual predictive power of the network.</a:t>
            </a:r>
          </a:p>
          <a:p>
            <a:endParaRPr lang="en-US" sz="3600" dirty="0">
              <a:latin typeface="Calibri" pitchFamily="34" charset="0"/>
            </a:endParaRPr>
          </a:p>
          <a:p>
            <a:r>
              <a:rPr lang="en-US" sz="3600" b="1" dirty="0">
                <a:solidFill>
                  <a:srgbClr val="FF0000"/>
                </a:solidFill>
                <a:latin typeface="Calibri" pitchFamily="34" charset="0"/>
              </a:rPr>
              <a:t>Validation Set</a:t>
            </a:r>
            <a:r>
              <a:rPr lang="en-US" sz="3600" dirty="0">
                <a:latin typeface="Calibri" pitchFamily="34" charset="0"/>
              </a:rPr>
              <a:t>: </a:t>
            </a:r>
            <a:r>
              <a:rPr lang="en-US" sz="3600" b="1" dirty="0" smtClean="0">
                <a:latin typeface="Calibri" pitchFamily="34" charset="0"/>
              </a:rPr>
              <a:t>used </a:t>
            </a:r>
            <a:r>
              <a:rPr lang="en-US" sz="3600" b="1" dirty="0">
                <a:latin typeface="Calibri" pitchFamily="34" charset="0"/>
              </a:rPr>
              <a:t>to </a:t>
            </a:r>
            <a:r>
              <a:rPr lang="en-US" sz="3600" b="1" dirty="0">
                <a:solidFill>
                  <a:srgbClr val="FF0000"/>
                </a:solidFill>
                <a:latin typeface="Calibri" pitchFamily="34" charset="0"/>
              </a:rPr>
              <a:t>minimize </a:t>
            </a:r>
            <a:r>
              <a:rPr lang="en-US" sz="3600" b="1" dirty="0" err="1">
                <a:solidFill>
                  <a:srgbClr val="FF0000"/>
                </a:solidFill>
                <a:latin typeface="Calibri" pitchFamily="34" charset="0"/>
              </a:rPr>
              <a:t>overfitting</a:t>
            </a:r>
            <a:r>
              <a:rPr lang="en-US" sz="3600" b="1" dirty="0">
                <a:solidFill>
                  <a:srgbClr val="FF0000"/>
                </a:solidFill>
                <a:latin typeface="Calibri" pitchFamily="34" charset="0"/>
              </a:rPr>
              <a:t>. </a:t>
            </a:r>
          </a:p>
          <a:p>
            <a:endParaRPr lang="en-US" sz="4000" dirty="0">
              <a:latin typeface="Calibri" pitchFamily="34" charset="0"/>
            </a:endParaRPr>
          </a:p>
        </p:txBody>
      </p:sp>
      <p:pic>
        <p:nvPicPr>
          <p:cNvPr id="3" name="Picture 7" descr="https://miro.medium.com/max/776/1*Nv2NNALuokZEcV6hYEHdGA.png"/>
          <p:cNvPicPr>
            <a:picLocks noChangeAspect="1" noChangeArrowheads="1"/>
          </p:cNvPicPr>
          <p:nvPr/>
        </p:nvPicPr>
        <p:blipFill>
          <a:blip r:embed="rId2" cstate="print"/>
          <a:srcRect/>
          <a:stretch>
            <a:fillRect/>
          </a:stretch>
        </p:blipFill>
        <p:spPr bwMode="auto">
          <a:xfrm>
            <a:off x="762000" y="4572000"/>
            <a:ext cx="7391400" cy="176212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304800"/>
            <a:ext cx="9144000" cy="6001643"/>
          </a:xfrm>
          <a:prstGeom prst="rect">
            <a:avLst/>
          </a:prstGeom>
          <a:noFill/>
          <a:ln w="9525">
            <a:noFill/>
            <a:miter lim="800000"/>
            <a:headEnd/>
            <a:tailEnd/>
          </a:ln>
        </p:spPr>
        <p:txBody>
          <a:bodyPr>
            <a:spAutoFit/>
          </a:bodyPr>
          <a:lstStyle/>
          <a:p>
            <a:pPr>
              <a:buFont typeface="Wingdings" pitchFamily="2" charset="2"/>
              <a:buChar char="ü"/>
            </a:pPr>
            <a:r>
              <a:rPr lang="en-US" sz="3200" b="1" dirty="0">
                <a:solidFill>
                  <a:srgbClr val="FF0000"/>
                </a:solidFill>
                <a:latin typeface="Calibri" pitchFamily="34" charset="0"/>
              </a:rPr>
              <a:t>Validation data Set </a:t>
            </a:r>
            <a:r>
              <a:rPr lang="en-US" sz="3200" dirty="0">
                <a:latin typeface="Calibri" pitchFamily="34" charset="0"/>
              </a:rPr>
              <a:t> </a:t>
            </a:r>
            <a:r>
              <a:rPr lang="en-US" sz="3200" b="1" dirty="0">
                <a:latin typeface="Calibri" pitchFamily="34" charset="0"/>
              </a:rPr>
              <a:t>is used to minimize </a:t>
            </a:r>
            <a:r>
              <a:rPr lang="en-US" sz="3200" b="1" dirty="0" err="1">
                <a:latin typeface="Calibri" pitchFamily="34" charset="0"/>
              </a:rPr>
              <a:t>overfitting</a:t>
            </a:r>
            <a:r>
              <a:rPr lang="en-US" sz="3200" b="1" dirty="0">
                <a:latin typeface="Calibri" pitchFamily="34" charset="0"/>
              </a:rPr>
              <a:t>. </a:t>
            </a:r>
            <a:endParaRPr lang="en-US" sz="3200" b="1" dirty="0" smtClean="0">
              <a:latin typeface="Calibri" pitchFamily="34" charset="0"/>
            </a:endParaRPr>
          </a:p>
          <a:p>
            <a:pPr>
              <a:buFont typeface="Wingdings" pitchFamily="2" charset="2"/>
              <a:buChar char="ü"/>
            </a:pPr>
            <a:endParaRPr lang="en-US" sz="3200" b="1" dirty="0" smtClean="0">
              <a:latin typeface="Calibri" pitchFamily="34" charset="0"/>
            </a:endParaRPr>
          </a:p>
          <a:p>
            <a:pPr>
              <a:buFont typeface="Wingdings" pitchFamily="2" charset="2"/>
              <a:buChar char="ü"/>
            </a:pPr>
            <a:r>
              <a:rPr lang="en-US" sz="3200" b="1" dirty="0" smtClean="0">
                <a:latin typeface="Calibri" pitchFamily="34" charset="0"/>
              </a:rPr>
              <a:t>C</a:t>
            </a:r>
            <a:r>
              <a:rPr lang="en-US" sz="3200" b="1" dirty="0" smtClean="0"/>
              <a:t>ompute the classification accuracy on the </a:t>
            </a:r>
            <a:r>
              <a:rPr lang="en-US" sz="3200" b="1" dirty="0" err="1" smtClean="0"/>
              <a:t>validation_data</a:t>
            </a:r>
            <a:r>
              <a:rPr lang="en-US" sz="3200" b="1" dirty="0" smtClean="0"/>
              <a:t> </a:t>
            </a:r>
            <a:r>
              <a:rPr lang="en-US" sz="3200" b="1" dirty="0" smtClean="0">
                <a:solidFill>
                  <a:srgbClr val="FF0000"/>
                </a:solidFill>
              </a:rPr>
              <a:t>at the end of each epoch. </a:t>
            </a:r>
          </a:p>
          <a:p>
            <a:pPr>
              <a:buFont typeface="Wingdings" pitchFamily="2" charset="2"/>
              <a:buChar char="ü"/>
            </a:pPr>
            <a:endParaRPr lang="en-US" sz="3200" b="1" dirty="0" smtClean="0"/>
          </a:p>
          <a:p>
            <a:pPr>
              <a:buFont typeface="Wingdings" pitchFamily="2" charset="2"/>
              <a:buChar char="ü"/>
            </a:pPr>
            <a:r>
              <a:rPr lang="en-US" sz="3200" b="1" dirty="0" smtClean="0"/>
              <a:t>Once the classification accuracy on the </a:t>
            </a:r>
            <a:r>
              <a:rPr lang="en-US" sz="3200" b="1" dirty="0" err="1" smtClean="0"/>
              <a:t>validation_data</a:t>
            </a:r>
            <a:r>
              <a:rPr lang="en-US" sz="3200" b="1" dirty="0" smtClean="0"/>
              <a:t> has saturated/starts increasing, we stop training. This strategy is called </a:t>
            </a:r>
            <a:r>
              <a:rPr lang="en-US" sz="3200" b="1" i="1" dirty="0" smtClean="0">
                <a:solidFill>
                  <a:srgbClr val="FF0000"/>
                </a:solidFill>
              </a:rPr>
              <a:t>early stopping</a:t>
            </a:r>
            <a:r>
              <a:rPr lang="en-US" sz="3200" b="1" dirty="0" smtClean="0">
                <a:solidFill>
                  <a:srgbClr val="FF0000"/>
                </a:solidFill>
              </a:rPr>
              <a:t>. </a:t>
            </a:r>
          </a:p>
          <a:p>
            <a:pPr>
              <a:buFont typeface="Wingdings" pitchFamily="2" charset="2"/>
              <a:buChar char="ü"/>
            </a:pPr>
            <a:endParaRPr lang="en-US" sz="3200" b="1" dirty="0">
              <a:latin typeface="Calibri" pitchFamily="34" charset="0"/>
            </a:endParaRPr>
          </a:p>
          <a:p>
            <a:pPr>
              <a:buFont typeface="Wingdings" pitchFamily="2" charset="2"/>
              <a:buChar char="ü"/>
            </a:pPr>
            <a:r>
              <a:rPr lang="en-US" sz="3200" b="1" dirty="0">
                <a:solidFill>
                  <a:srgbClr val="FF0000"/>
                </a:solidFill>
                <a:latin typeface="Calibri" pitchFamily="34" charset="0"/>
              </a:rPr>
              <a:t>Weights of the network are </a:t>
            </a:r>
            <a:r>
              <a:rPr lang="en-US" sz="3200" b="1" dirty="0" smtClean="0">
                <a:solidFill>
                  <a:srgbClr val="FF0000"/>
                </a:solidFill>
                <a:latin typeface="Calibri" pitchFamily="34" charset="0"/>
              </a:rPr>
              <a:t>NOT </a:t>
            </a:r>
            <a:r>
              <a:rPr lang="en-US" sz="3200" b="1" dirty="0">
                <a:solidFill>
                  <a:srgbClr val="FF0000"/>
                </a:solidFill>
                <a:latin typeface="Calibri" pitchFamily="34" charset="0"/>
              </a:rPr>
              <a:t>Adjusted with Validation data Set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9144000" cy="6555641"/>
          </a:xfrm>
          <a:prstGeom prst="rect">
            <a:avLst/>
          </a:prstGeom>
          <a:noFill/>
          <a:ln w="9525">
            <a:noFill/>
            <a:miter lim="800000"/>
            <a:headEnd/>
            <a:tailEnd/>
          </a:ln>
        </p:spPr>
        <p:txBody>
          <a:bodyPr>
            <a:spAutoFit/>
          </a:bodyPr>
          <a:lstStyle/>
          <a:p>
            <a:pPr>
              <a:buFont typeface="Wingdings" pitchFamily="2" charset="2"/>
              <a:buChar char="ü"/>
            </a:pPr>
            <a:r>
              <a:rPr lang="en-US" sz="4000" b="1" dirty="0">
                <a:latin typeface="Calibri" pitchFamily="34" charset="0"/>
              </a:rPr>
              <a:t>If the accuracy over the training data set increases, but the </a:t>
            </a:r>
            <a:r>
              <a:rPr lang="en-US" sz="4000" b="1" dirty="0">
                <a:solidFill>
                  <a:srgbClr val="FF0000"/>
                </a:solidFill>
                <a:latin typeface="Calibri" pitchFamily="34" charset="0"/>
              </a:rPr>
              <a:t>accuracy over then validation data set stays the same or decreases, then you're </a:t>
            </a:r>
            <a:r>
              <a:rPr lang="en-US" sz="4000" b="1" dirty="0" err="1">
                <a:solidFill>
                  <a:srgbClr val="FF0000"/>
                </a:solidFill>
                <a:latin typeface="Calibri" pitchFamily="34" charset="0"/>
              </a:rPr>
              <a:t>overfitting</a:t>
            </a:r>
            <a:r>
              <a:rPr lang="en-US" sz="4000" b="1" dirty="0">
                <a:solidFill>
                  <a:srgbClr val="FF0000"/>
                </a:solidFill>
                <a:latin typeface="Calibri" pitchFamily="34" charset="0"/>
              </a:rPr>
              <a:t> </a:t>
            </a:r>
            <a:r>
              <a:rPr lang="en-US" sz="4000" b="1" dirty="0">
                <a:latin typeface="Calibri" pitchFamily="34" charset="0"/>
              </a:rPr>
              <a:t>your neural network and you should stop training.</a:t>
            </a:r>
            <a:r>
              <a:rPr lang="en-US" sz="4000" dirty="0"/>
              <a:t> </a:t>
            </a:r>
            <a:endParaRPr lang="en-US" sz="4000" b="1" dirty="0" smtClean="0">
              <a:solidFill>
                <a:srgbClr val="FF0000"/>
              </a:solidFill>
              <a:latin typeface="Calibri" pitchFamily="34" charset="0"/>
            </a:endParaRPr>
          </a:p>
          <a:p>
            <a:pPr>
              <a:buFont typeface="Wingdings" pitchFamily="2" charset="2"/>
              <a:buChar char="ü"/>
            </a:pPr>
            <a:endParaRPr lang="en-US" sz="3600" dirty="0"/>
          </a:p>
          <a:p>
            <a:pPr>
              <a:buFont typeface="Wingdings" pitchFamily="2" charset="2"/>
              <a:buChar char="ü"/>
            </a:pPr>
            <a:r>
              <a:rPr lang="en-US" sz="3600" b="1" dirty="0"/>
              <a:t>When the validation error increases for a </a:t>
            </a:r>
            <a:r>
              <a:rPr lang="en-US" sz="3600" b="1" dirty="0">
                <a:solidFill>
                  <a:srgbClr val="FF0000"/>
                </a:solidFill>
              </a:rPr>
              <a:t>specified number of iterations, the training is stopped, </a:t>
            </a:r>
            <a:r>
              <a:rPr lang="en-US" sz="3600" b="1" dirty="0"/>
              <a:t>and the weights and biases at the minimum of the validation error are returned. </a:t>
            </a:r>
            <a:endParaRPr lang="en-US" sz="3600" b="1"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A6563A0-9510-4843-B166-F514D1421738}"/>
              </a:ext>
            </a:extLst>
          </p:cNvPr>
          <p:cNvSpPr>
            <a:spLocks noGrp="1"/>
          </p:cNvSpPr>
          <p:nvPr>
            <p:ph idx="4294967295"/>
          </p:nvPr>
        </p:nvSpPr>
        <p:spPr>
          <a:xfrm>
            <a:off x="0" y="0"/>
            <a:ext cx="9144000" cy="6858000"/>
          </a:xfrm>
        </p:spPr>
        <p:txBody>
          <a:bodyPr>
            <a:normAutofit fontScale="85000" lnSpcReduction="20000"/>
          </a:bodyPr>
          <a:lstStyle/>
          <a:p>
            <a:pPr>
              <a:buFont typeface="Wingdings" panose="05000000000000000000" pitchFamily="2" charset="2"/>
              <a:buChar char="§"/>
            </a:pPr>
            <a:r>
              <a:rPr lang="en-US" sz="5200" b="1" dirty="0" smtClean="0">
                <a:solidFill>
                  <a:srgbClr val="FF0000"/>
                </a:solidFill>
              </a:rPr>
              <a:t>Full</a:t>
            </a:r>
            <a:r>
              <a:rPr lang="en-US" sz="5200" dirty="0" smtClean="0">
                <a:solidFill>
                  <a:srgbClr val="FF0000"/>
                </a:solidFill>
              </a:rPr>
              <a:t> </a:t>
            </a:r>
            <a:r>
              <a:rPr lang="en-US" sz="5200" b="1" dirty="0" smtClean="0">
                <a:solidFill>
                  <a:srgbClr val="FF0000"/>
                </a:solidFill>
              </a:rPr>
              <a:t>Batch/ Batch Gradient Descent</a:t>
            </a:r>
            <a:r>
              <a:rPr lang="en-US" sz="5200" dirty="0" smtClean="0">
                <a:solidFill>
                  <a:srgbClr val="FF0000"/>
                </a:solidFill>
              </a:rPr>
              <a:t>: </a:t>
            </a:r>
          </a:p>
          <a:p>
            <a:pPr>
              <a:buFont typeface="Wingdings" panose="05000000000000000000" pitchFamily="2" charset="2"/>
              <a:buChar char="§"/>
            </a:pPr>
            <a:endParaRPr lang="en-US" sz="4000" dirty="0" smtClean="0">
              <a:solidFill>
                <a:srgbClr val="FF0000"/>
              </a:solidFill>
            </a:endParaRPr>
          </a:p>
          <a:p>
            <a:pPr>
              <a:buFont typeface="Wingdings" panose="05000000000000000000" pitchFamily="2" charset="2"/>
              <a:buChar char="§"/>
            </a:pPr>
            <a:r>
              <a:rPr lang="en-US" sz="3900" b="1" dirty="0" smtClean="0">
                <a:latin typeface="Calibri" pitchFamily="34" charset="0"/>
              </a:rPr>
              <a:t>ANN weights are updated after each Epoch, i.e. weight update is based on training error </a:t>
            </a:r>
            <a:r>
              <a:rPr lang="en-US" sz="3900" b="1" dirty="0" smtClean="0">
                <a:solidFill>
                  <a:srgbClr val="FF0000"/>
                </a:solidFill>
                <a:latin typeface="Calibri" pitchFamily="34" charset="0"/>
              </a:rPr>
              <a:t>from all N samples in training data set</a:t>
            </a:r>
          </a:p>
          <a:p>
            <a:pPr>
              <a:buFont typeface="Wingdings" panose="05000000000000000000" pitchFamily="2" charset="2"/>
              <a:buChar char="§"/>
            </a:pPr>
            <a:endParaRPr lang="en-US" sz="3900" b="1" dirty="0" smtClean="0">
              <a:solidFill>
                <a:srgbClr val="FF0000"/>
              </a:solidFill>
              <a:latin typeface="Calibri" pitchFamily="34" charset="0"/>
            </a:endParaRPr>
          </a:p>
          <a:p>
            <a:pPr>
              <a:spcBef>
                <a:spcPct val="10000"/>
              </a:spcBef>
              <a:spcAft>
                <a:spcPct val="30000"/>
              </a:spcAft>
              <a:buFont typeface="Wingdings" pitchFamily="2" charset="2"/>
              <a:buChar char="ü"/>
            </a:pPr>
            <a:r>
              <a:rPr lang="en-US" sz="3900" b="1" dirty="0" smtClean="0"/>
              <a:t>Also called </a:t>
            </a:r>
            <a:r>
              <a:rPr lang="en-US" sz="3900" b="1" dirty="0" smtClean="0">
                <a:solidFill>
                  <a:srgbClr val="FF0000"/>
                </a:solidFill>
              </a:rPr>
              <a:t>per Epoch learning - </a:t>
            </a:r>
            <a:r>
              <a:rPr lang="en-US" sz="3900" b="1" dirty="0" smtClean="0">
                <a:sym typeface="Symbol" pitchFamily="18" charset="2"/>
              </a:rPr>
              <a:t>involves </a:t>
            </a:r>
            <a:r>
              <a:rPr lang="en-US" sz="3900" b="1" i="1" dirty="0" smtClean="0">
                <a:solidFill>
                  <a:srgbClr val="FF0000"/>
                </a:solidFill>
                <a:sym typeface="Symbol" pitchFamily="18" charset="2"/>
              </a:rPr>
              <a:t>less frequent weight updates,</a:t>
            </a:r>
            <a:r>
              <a:rPr lang="en-US" sz="3900" b="1" dirty="0" smtClean="0">
                <a:sym typeface="Symbol" pitchFamily="18" charset="2"/>
              </a:rPr>
              <a:t> which makes training rather </a:t>
            </a:r>
            <a:r>
              <a:rPr lang="en-US" sz="3900" b="1" dirty="0" smtClean="0">
                <a:solidFill>
                  <a:srgbClr val="FF0000"/>
                </a:solidFill>
                <a:sym typeface="Symbol" pitchFamily="18" charset="2"/>
              </a:rPr>
              <a:t>slow</a:t>
            </a:r>
            <a:r>
              <a:rPr lang="en-US" sz="3900" b="1" dirty="0" smtClean="0">
                <a:sym typeface="Symbol" pitchFamily="18" charset="2"/>
              </a:rPr>
              <a:t>[ especially for large data set].</a:t>
            </a:r>
          </a:p>
          <a:p>
            <a:pPr>
              <a:spcBef>
                <a:spcPct val="10000"/>
              </a:spcBef>
              <a:spcAft>
                <a:spcPct val="30000"/>
              </a:spcAft>
              <a:buFont typeface="Wingdings" pitchFamily="2" charset="2"/>
              <a:buChar char="ü"/>
            </a:pPr>
            <a:endParaRPr lang="en-US" sz="3900" b="1" dirty="0" smtClean="0">
              <a:sym typeface="Symbol" pitchFamily="18" charset="2"/>
            </a:endParaRPr>
          </a:p>
          <a:p>
            <a:pPr>
              <a:spcBef>
                <a:spcPct val="10000"/>
              </a:spcBef>
              <a:spcAft>
                <a:spcPct val="30000"/>
              </a:spcAft>
              <a:buFont typeface="Wingdings" pitchFamily="2" charset="2"/>
              <a:buChar char="ü"/>
            </a:pPr>
            <a:r>
              <a:rPr lang="en-US" sz="3900" b="1" dirty="0" smtClean="0">
                <a:sym typeface="Symbol" pitchFamily="18" charset="2"/>
              </a:rPr>
              <a:t>per-epoch learning computes the actual network error of all samples and makes more </a:t>
            </a:r>
            <a:r>
              <a:rPr lang="en-US" sz="3900" b="1" dirty="0" smtClean="0">
                <a:solidFill>
                  <a:srgbClr val="FF0000"/>
                </a:solidFill>
                <a:sym typeface="Symbol" pitchFamily="18" charset="2"/>
              </a:rPr>
              <a:t>informed decisions </a:t>
            </a:r>
            <a:r>
              <a:rPr lang="en-US" sz="3900" b="1" dirty="0" smtClean="0">
                <a:sym typeface="Symbol" pitchFamily="18" charset="2"/>
              </a:rPr>
              <a:t>about weight updates.</a:t>
            </a:r>
          </a:p>
          <a:p>
            <a:endParaRPr lang="en-US" sz="4000" b="1" dirty="0" smtClean="0">
              <a:solidFill>
                <a:srgbClr val="FF0000"/>
              </a:solidFill>
            </a:endParaRPr>
          </a:p>
          <a:p>
            <a:endParaRPr lang="en-US" b="1" dirty="0" smtClean="0">
              <a:solidFill>
                <a:srgbClr val="FF0000"/>
              </a:solidFill>
              <a:latin typeface="Calibri" pitchFamily="34" charset="0"/>
            </a:endParaRPr>
          </a:p>
          <a:p>
            <a:endParaRPr lang="en-US" b="1" dirty="0" smtClean="0">
              <a:solidFill>
                <a:srgbClr val="FF0000"/>
              </a:solidFill>
              <a:latin typeface="Calibri" pitchFamily="34" charset="0"/>
            </a:endParaRPr>
          </a:p>
        </p:txBody>
      </p:sp>
    </p:spTree>
    <p:extLst>
      <p:ext uri="{BB962C8B-B14F-4D97-AF65-F5344CB8AC3E}">
        <p14:creationId xmlns:p14="http://schemas.microsoft.com/office/powerpoint/2010/main" xmlns="" val="101984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7138" name="Picture 2"/>
          <p:cNvPicPr>
            <a:picLocks noChangeAspect="1" noChangeArrowheads="1"/>
          </p:cNvPicPr>
          <p:nvPr/>
        </p:nvPicPr>
        <p:blipFill>
          <a:blip r:embed="rId2" cstate="print"/>
          <a:srcRect/>
          <a:stretch>
            <a:fillRect/>
          </a:stretch>
        </p:blipFill>
        <p:spPr bwMode="auto">
          <a:xfrm>
            <a:off x="0" y="838200"/>
            <a:ext cx="9143999" cy="556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8279190"/>
          </a:xfrm>
          <a:prstGeom prst="rect">
            <a:avLst/>
          </a:prstGeom>
        </p:spPr>
        <p:txBody>
          <a:bodyPr wrap="square">
            <a:spAutoFit/>
          </a:bodyPr>
          <a:lstStyle/>
          <a:p>
            <a:pPr>
              <a:buFont typeface="Wingdings" pitchFamily="2" charset="2"/>
              <a:buChar char="ü"/>
            </a:pPr>
            <a:endParaRPr lang="en-US" sz="2800" b="1" i="1" dirty="0" smtClean="0">
              <a:solidFill>
                <a:srgbClr val="000000"/>
              </a:solidFill>
              <a:latin typeface="Georgia" pitchFamily="18" charset="0"/>
              <a:cs typeface="Arial" pitchFamily="34" charset="0"/>
            </a:endParaRPr>
          </a:p>
          <a:p>
            <a:pPr>
              <a:buFont typeface="Wingdings" pitchFamily="2" charset="2"/>
              <a:buChar char="ü"/>
            </a:pPr>
            <a:r>
              <a:rPr lang="en-US" sz="4000" b="1" dirty="0" smtClean="0">
                <a:solidFill>
                  <a:srgbClr val="333333"/>
                </a:solidFill>
                <a:latin typeface="Georgia" pitchFamily="18" charset="0"/>
                <a:cs typeface="Arial" pitchFamily="34" charset="0"/>
              </a:rPr>
              <a:t>Why use the </a:t>
            </a:r>
            <a:r>
              <a:rPr lang="en-US" sz="3600" b="1" dirty="0" err="1" smtClean="0">
                <a:solidFill>
                  <a:srgbClr val="333333"/>
                </a:solidFill>
                <a:latin typeface="Arial Unicode MS" pitchFamily="34" charset="-128"/>
                <a:cs typeface="Arial" pitchFamily="34" charset="0"/>
              </a:rPr>
              <a:t>validation_data</a:t>
            </a:r>
            <a:r>
              <a:rPr lang="en-US" sz="4000" b="1" dirty="0" smtClean="0">
                <a:solidFill>
                  <a:srgbClr val="333333"/>
                </a:solidFill>
                <a:latin typeface="Georgia" pitchFamily="18" charset="0"/>
                <a:cs typeface="Arial" pitchFamily="34" charset="0"/>
              </a:rPr>
              <a:t> to prevent </a:t>
            </a:r>
            <a:r>
              <a:rPr lang="en-US" sz="4000" b="1" dirty="0" err="1" smtClean="0">
                <a:solidFill>
                  <a:srgbClr val="333333"/>
                </a:solidFill>
                <a:latin typeface="Georgia" pitchFamily="18" charset="0"/>
                <a:cs typeface="Arial" pitchFamily="34" charset="0"/>
              </a:rPr>
              <a:t>overfitting</a:t>
            </a:r>
            <a:r>
              <a:rPr lang="en-US" sz="4000" b="1" dirty="0" smtClean="0">
                <a:solidFill>
                  <a:srgbClr val="333333"/>
                </a:solidFill>
                <a:latin typeface="Georgia" pitchFamily="18" charset="0"/>
                <a:cs typeface="Arial" pitchFamily="34" charset="0"/>
              </a:rPr>
              <a:t>, rather than the </a:t>
            </a:r>
            <a:r>
              <a:rPr lang="en-US" sz="3600" b="1" dirty="0" err="1" smtClean="0">
                <a:solidFill>
                  <a:srgbClr val="333333"/>
                </a:solidFill>
                <a:latin typeface="Arial Unicode MS" pitchFamily="34" charset="-128"/>
                <a:cs typeface="Arial" pitchFamily="34" charset="0"/>
              </a:rPr>
              <a:t>test_data</a:t>
            </a:r>
            <a:r>
              <a:rPr lang="en-US" sz="4000" b="1" dirty="0" smtClean="0">
                <a:solidFill>
                  <a:srgbClr val="333333"/>
                </a:solidFill>
                <a:latin typeface="Georgia" pitchFamily="18" charset="0"/>
                <a:cs typeface="Arial" pitchFamily="34" charset="0"/>
              </a:rPr>
              <a:t>? </a:t>
            </a:r>
          </a:p>
          <a:p>
            <a:pPr>
              <a:buFont typeface="Wingdings" pitchFamily="2" charset="2"/>
              <a:buChar char="ü"/>
            </a:pPr>
            <a:endParaRPr lang="en-US" sz="4000" b="1" dirty="0" smtClean="0">
              <a:solidFill>
                <a:srgbClr val="333333"/>
              </a:solidFill>
              <a:latin typeface="Georgia" pitchFamily="18" charset="0"/>
              <a:cs typeface="Arial" pitchFamily="34" charset="0"/>
            </a:endParaRPr>
          </a:p>
          <a:p>
            <a:pPr>
              <a:buFont typeface="Wingdings" pitchFamily="2" charset="2"/>
              <a:buChar char="ü"/>
            </a:pPr>
            <a:r>
              <a:rPr lang="en-US" sz="4000" b="1" dirty="0" smtClean="0">
                <a:solidFill>
                  <a:srgbClr val="333333"/>
                </a:solidFill>
                <a:latin typeface="Georgia" pitchFamily="18" charset="0"/>
                <a:cs typeface="Arial" pitchFamily="34" charset="0"/>
              </a:rPr>
              <a:t> </a:t>
            </a:r>
            <a:r>
              <a:rPr lang="en-US" sz="3600" b="1" dirty="0" err="1" smtClean="0">
                <a:solidFill>
                  <a:srgbClr val="333333"/>
                </a:solidFill>
                <a:latin typeface="Arial Unicode MS" pitchFamily="34" charset="-128"/>
                <a:cs typeface="Arial" pitchFamily="34" charset="0"/>
              </a:rPr>
              <a:t>validation_data</a:t>
            </a:r>
            <a:r>
              <a:rPr lang="en-US" sz="4000" b="1" dirty="0" smtClean="0">
                <a:solidFill>
                  <a:srgbClr val="333333"/>
                </a:solidFill>
                <a:latin typeface="Georgia" pitchFamily="18" charset="0"/>
                <a:cs typeface="Arial" pitchFamily="34" charset="0"/>
              </a:rPr>
              <a:t> is used to evaluate different choices of </a:t>
            </a:r>
            <a:r>
              <a:rPr lang="en-US" sz="3600" b="1" dirty="0" smtClean="0">
                <a:solidFill>
                  <a:srgbClr val="FF0000"/>
                </a:solidFill>
                <a:latin typeface="Georgia" pitchFamily="18" charset="0"/>
                <a:cs typeface="Arial" pitchFamily="34" charset="0"/>
              </a:rPr>
              <a:t>hyper-parameters such as the number of epochs to train for, the learning rate, the best network architecture</a:t>
            </a:r>
            <a:r>
              <a:rPr lang="en-US" sz="4000" b="1" dirty="0" smtClean="0">
                <a:solidFill>
                  <a:srgbClr val="333333"/>
                </a:solidFill>
                <a:latin typeface="Georgia" pitchFamily="18" charset="0"/>
                <a:cs typeface="Arial" pitchFamily="34" charset="0"/>
              </a:rPr>
              <a:t>, and so on. </a:t>
            </a:r>
            <a:endParaRPr lang="en-US" sz="4000" b="1" dirty="0" smtClean="0"/>
          </a:p>
          <a:p>
            <a:endParaRPr lang="en-US" sz="4400" i="1" dirty="0" smtClean="0">
              <a:solidFill>
                <a:srgbClr val="000000"/>
              </a:solidFill>
              <a:latin typeface="Georgia" pitchFamily="18" charset="0"/>
              <a:cs typeface="Arial" pitchFamily="34" charset="0"/>
            </a:endParaRPr>
          </a:p>
          <a:p>
            <a:endParaRPr lang="en-US" sz="3200" i="1" dirty="0" smtClean="0">
              <a:solidFill>
                <a:srgbClr val="000000"/>
              </a:solidFill>
              <a:latin typeface="Georgia" pitchFamily="18" charset="0"/>
              <a:cs typeface="Arial" pitchFamily="34" charset="0"/>
            </a:endParaRPr>
          </a:p>
          <a:p>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7346"/>
            <a:ext cx="9144000" cy="6432530"/>
          </a:xfrm>
          <a:prstGeom prst="rect">
            <a:avLst/>
          </a:prstGeom>
        </p:spPr>
        <p:txBody>
          <a:bodyPr wrap="square">
            <a:spAutoFit/>
          </a:bodyPr>
          <a:lstStyle/>
          <a:p>
            <a:r>
              <a:rPr lang="en-US" sz="2800" b="1" dirty="0" smtClean="0">
                <a:solidFill>
                  <a:srgbClr val="FF0000"/>
                </a:solidFill>
                <a:latin typeface="Georgia" pitchFamily="18" charset="0"/>
                <a:cs typeface="Arial" pitchFamily="34" charset="0"/>
              </a:rPr>
              <a:t>Why not set </a:t>
            </a:r>
            <a:r>
              <a:rPr lang="en-US" sz="2800" b="1" dirty="0" err="1" smtClean="0">
                <a:solidFill>
                  <a:srgbClr val="FF0000"/>
                </a:solidFill>
                <a:latin typeface="Georgia" pitchFamily="18" charset="0"/>
                <a:cs typeface="Arial" pitchFamily="34" charset="0"/>
              </a:rPr>
              <a:t>hyperparameters</a:t>
            </a:r>
            <a:r>
              <a:rPr lang="en-US" sz="2800" b="1" dirty="0" smtClean="0">
                <a:solidFill>
                  <a:srgbClr val="FF0000"/>
                </a:solidFill>
                <a:latin typeface="Georgia" pitchFamily="18" charset="0"/>
                <a:cs typeface="Arial" pitchFamily="34" charset="0"/>
              </a:rPr>
              <a:t> </a:t>
            </a:r>
            <a:r>
              <a:rPr lang="en-US" sz="2800" b="1" dirty="0" err="1" smtClean="0">
                <a:solidFill>
                  <a:srgbClr val="FF0000"/>
                </a:solidFill>
                <a:latin typeface="Georgia" pitchFamily="18" charset="0"/>
                <a:cs typeface="Arial" pitchFamily="34" charset="0"/>
              </a:rPr>
              <a:t>basd</a:t>
            </a:r>
            <a:r>
              <a:rPr lang="en-US" sz="2800" b="1" dirty="0" smtClean="0">
                <a:solidFill>
                  <a:srgbClr val="FF0000"/>
                </a:solidFill>
                <a:latin typeface="Georgia" pitchFamily="18" charset="0"/>
                <a:cs typeface="Arial" pitchFamily="34" charset="0"/>
              </a:rPr>
              <a:t> on test data ?</a:t>
            </a:r>
          </a:p>
          <a:p>
            <a:endParaRPr lang="en-US" sz="2800" b="1" dirty="0" smtClean="0">
              <a:solidFill>
                <a:srgbClr val="333333"/>
              </a:solidFill>
              <a:latin typeface="Georgia" pitchFamily="18" charset="0"/>
              <a:cs typeface="Arial" pitchFamily="34" charset="0"/>
            </a:endParaRPr>
          </a:p>
          <a:p>
            <a:pPr>
              <a:buFont typeface="Wingdings" pitchFamily="2" charset="2"/>
              <a:buChar char="ü"/>
            </a:pPr>
            <a:r>
              <a:rPr lang="en-US" sz="2800" b="1" dirty="0" smtClean="0">
                <a:solidFill>
                  <a:srgbClr val="333333"/>
                </a:solidFill>
                <a:latin typeface="Georgia" pitchFamily="18" charset="0"/>
                <a:cs typeface="Arial" pitchFamily="34" charset="0"/>
              </a:rPr>
              <a:t>If we set the hyper-parameters based on evaluations of the test-data..it's possible we'll end up </a:t>
            </a:r>
            <a:r>
              <a:rPr lang="en-US" sz="2800" b="1" dirty="0" err="1" smtClean="0">
                <a:solidFill>
                  <a:srgbClr val="333333"/>
                </a:solidFill>
                <a:latin typeface="Georgia" pitchFamily="18" charset="0"/>
                <a:cs typeface="Arial" pitchFamily="34" charset="0"/>
              </a:rPr>
              <a:t>overfitting</a:t>
            </a:r>
            <a:r>
              <a:rPr lang="en-US" sz="2800" b="1" dirty="0" smtClean="0">
                <a:solidFill>
                  <a:srgbClr val="333333"/>
                </a:solidFill>
                <a:latin typeface="Georgia" pitchFamily="18" charset="0"/>
                <a:cs typeface="Arial" pitchFamily="34" charset="0"/>
              </a:rPr>
              <a:t> our hyper-parameters to the test-data, but where the performance of the network won't generalize to other data sets. </a:t>
            </a:r>
          </a:p>
          <a:p>
            <a:pPr>
              <a:buFont typeface="Wingdings" pitchFamily="2" charset="2"/>
              <a:buChar char="ü"/>
            </a:pPr>
            <a:endParaRPr lang="en-US" sz="2800" b="1" dirty="0" smtClean="0">
              <a:solidFill>
                <a:srgbClr val="333333"/>
              </a:solidFill>
              <a:latin typeface="Georgia" pitchFamily="18" charset="0"/>
              <a:cs typeface="Arial" pitchFamily="34" charset="0"/>
            </a:endParaRPr>
          </a:p>
          <a:p>
            <a:pPr>
              <a:buFont typeface="Wingdings" pitchFamily="2" charset="2"/>
              <a:buChar char="ü"/>
            </a:pPr>
            <a:r>
              <a:rPr lang="en-US" sz="2800" b="1" dirty="0" smtClean="0">
                <a:solidFill>
                  <a:srgbClr val="333333"/>
                </a:solidFill>
                <a:latin typeface="Georgia" pitchFamily="18" charset="0"/>
                <a:cs typeface="Arial" pitchFamily="34" charset="0"/>
              </a:rPr>
              <a:t>We guard against that by figuring out the hyper-parameters using the validation data. </a:t>
            </a:r>
          </a:p>
          <a:p>
            <a:pPr>
              <a:buFont typeface="Wingdings" pitchFamily="2" charset="2"/>
              <a:buChar char="ü"/>
            </a:pPr>
            <a:endParaRPr lang="en-US" sz="2800" b="1" dirty="0" smtClean="0">
              <a:solidFill>
                <a:srgbClr val="333333"/>
              </a:solidFill>
              <a:latin typeface="Georgia" pitchFamily="18" charset="0"/>
              <a:cs typeface="Arial" pitchFamily="34" charset="0"/>
            </a:endParaRPr>
          </a:p>
          <a:p>
            <a:pPr>
              <a:buFont typeface="Wingdings" pitchFamily="2" charset="2"/>
              <a:buChar char="ü"/>
            </a:pPr>
            <a:r>
              <a:rPr lang="en-US" sz="2800" b="1" dirty="0" smtClean="0">
                <a:solidFill>
                  <a:srgbClr val="333333"/>
                </a:solidFill>
                <a:latin typeface="Georgia" pitchFamily="18" charset="0"/>
                <a:cs typeface="Arial" pitchFamily="34" charset="0"/>
              </a:rPr>
              <a:t>Then, once we've got the hyper-parameters we want, we do a final evaluation of accuracy using the test data. </a:t>
            </a:r>
          </a:p>
          <a:p>
            <a:endParaRPr lang="en-US" sz="2000" b="1" dirty="0" smtClean="0">
              <a:solidFill>
                <a:srgbClr val="333333"/>
              </a:solidFill>
              <a:latin typeface="Georgia" pitchFamily="18"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94085"/>
          </a:xfrm>
          <a:prstGeom prst="rect">
            <a:avLst/>
          </a:prstGeom>
        </p:spPr>
        <p:txBody>
          <a:bodyPr wrap="square">
            <a:spAutoFit/>
          </a:bodyPr>
          <a:lstStyle/>
          <a:p>
            <a:pPr>
              <a:buFont typeface="Wingdings" pitchFamily="2" charset="2"/>
              <a:buChar char="ü"/>
            </a:pPr>
            <a:r>
              <a:rPr lang="en-US" sz="3200" b="1" dirty="0" smtClean="0">
                <a:solidFill>
                  <a:srgbClr val="333333"/>
                </a:solidFill>
                <a:latin typeface="Georgia" pitchFamily="18" charset="0"/>
                <a:cs typeface="Arial" pitchFamily="34" charset="0"/>
              </a:rPr>
              <a:t>That gives us confidence that our results on the </a:t>
            </a:r>
            <a:r>
              <a:rPr lang="en-US" sz="3200" b="1" dirty="0" err="1" smtClean="0">
                <a:solidFill>
                  <a:srgbClr val="333333"/>
                </a:solidFill>
                <a:latin typeface="Georgia" pitchFamily="18" charset="0"/>
                <a:cs typeface="Arial" pitchFamily="34" charset="0"/>
              </a:rPr>
              <a:t>testdata</a:t>
            </a:r>
            <a:r>
              <a:rPr lang="en-US" sz="3200" b="1" dirty="0" smtClean="0">
                <a:solidFill>
                  <a:srgbClr val="333333"/>
                </a:solidFill>
                <a:latin typeface="Georgia" pitchFamily="18" charset="0"/>
                <a:cs typeface="Arial" pitchFamily="34" charset="0"/>
              </a:rPr>
              <a:t> are a true measure of how well our neural network generalizes. </a:t>
            </a:r>
          </a:p>
          <a:p>
            <a:pPr>
              <a:buFont typeface="Wingdings" pitchFamily="2" charset="2"/>
              <a:buChar char="ü"/>
            </a:pPr>
            <a:endParaRPr lang="en-US" sz="3200" b="1" dirty="0" smtClean="0">
              <a:solidFill>
                <a:srgbClr val="333333"/>
              </a:solidFill>
              <a:latin typeface="Georgia" pitchFamily="18" charset="0"/>
              <a:cs typeface="Arial" pitchFamily="34" charset="0"/>
            </a:endParaRPr>
          </a:p>
          <a:p>
            <a:pPr>
              <a:buFont typeface="Wingdings" pitchFamily="2" charset="2"/>
              <a:buChar char="ü"/>
            </a:pPr>
            <a:r>
              <a:rPr lang="en-US" sz="3200" b="1" dirty="0" smtClean="0">
                <a:solidFill>
                  <a:srgbClr val="333333"/>
                </a:solidFill>
                <a:latin typeface="Georgia" pitchFamily="18" charset="0"/>
                <a:cs typeface="Arial" pitchFamily="34" charset="0"/>
              </a:rPr>
              <a:t> </a:t>
            </a:r>
            <a:r>
              <a:rPr lang="en-US" sz="3200" b="1" dirty="0" smtClean="0">
                <a:solidFill>
                  <a:srgbClr val="FF0000"/>
                </a:solidFill>
                <a:latin typeface="Georgia" pitchFamily="18" charset="0"/>
                <a:cs typeface="Arial" pitchFamily="34" charset="0"/>
              </a:rPr>
              <a:t>validation data is like a type of training data that helps us learn good hyper-parameters. </a:t>
            </a:r>
            <a:endParaRPr lang="en-US" sz="3200" b="1" dirty="0" smtClean="0">
              <a:solidFill>
                <a:srgbClr val="333333"/>
              </a:solidFill>
              <a:latin typeface="Georgia" pitchFamily="18" charset="0"/>
              <a:cs typeface="Arial" pitchFamily="34" charset="0"/>
            </a:endParaRPr>
          </a:p>
          <a:p>
            <a:pPr>
              <a:buFont typeface="Wingdings" pitchFamily="2" charset="2"/>
              <a:buChar char="ü"/>
            </a:pPr>
            <a:endParaRPr lang="en-US" sz="3200" b="1" dirty="0" smtClean="0">
              <a:solidFill>
                <a:srgbClr val="333333"/>
              </a:solidFill>
              <a:latin typeface="Georgia" pitchFamily="18" charset="0"/>
              <a:cs typeface="Arial" pitchFamily="34" charset="0"/>
            </a:endParaRPr>
          </a:p>
          <a:p>
            <a:pPr>
              <a:buFont typeface="Wingdings" pitchFamily="2" charset="2"/>
              <a:buChar char="ü"/>
            </a:pPr>
            <a:r>
              <a:rPr lang="en-US" sz="3200" b="1" dirty="0" smtClean="0">
                <a:solidFill>
                  <a:srgbClr val="333333"/>
                </a:solidFill>
                <a:latin typeface="Georgia" pitchFamily="18" charset="0"/>
                <a:cs typeface="Arial" pitchFamily="34" charset="0"/>
              </a:rPr>
              <a:t>This approach to finding good hyper-parameters is  also known as the </a:t>
            </a:r>
            <a:r>
              <a:rPr lang="en-US" sz="3200" b="1" i="1" dirty="0" smtClean="0">
                <a:solidFill>
                  <a:srgbClr val="FF0000"/>
                </a:solidFill>
                <a:latin typeface="Georgia" pitchFamily="18" charset="0"/>
                <a:cs typeface="Arial" pitchFamily="34" charset="0"/>
              </a:rPr>
              <a:t>hold out</a:t>
            </a:r>
            <a:r>
              <a:rPr lang="en-US" sz="3200" b="1" dirty="0" smtClean="0">
                <a:solidFill>
                  <a:srgbClr val="FF0000"/>
                </a:solidFill>
                <a:latin typeface="Georgia" pitchFamily="18" charset="0"/>
                <a:cs typeface="Arial" pitchFamily="34" charset="0"/>
              </a:rPr>
              <a:t> </a:t>
            </a:r>
            <a:r>
              <a:rPr lang="en-US" sz="3200" b="1" dirty="0" smtClean="0">
                <a:solidFill>
                  <a:srgbClr val="333333"/>
                </a:solidFill>
                <a:latin typeface="Georgia" pitchFamily="18" charset="0"/>
                <a:cs typeface="Arial" pitchFamily="34" charset="0"/>
              </a:rPr>
              <a:t>method, since the validation data  is kept apart or "held out" from the training data.</a:t>
            </a:r>
            <a:endParaRPr lang="en-US" sz="3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2690" name="Picture 2"/>
          <p:cNvPicPr>
            <a:picLocks noChangeAspect="1" noChangeArrowheads="1"/>
          </p:cNvPicPr>
          <p:nvPr/>
        </p:nvPicPr>
        <p:blipFill>
          <a:blip r:embed="rId2" cstate="print">
            <a:lum bright="-15000"/>
          </a:blip>
          <a:srcRect/>
          <a:stretch>
            <a:fillRect/>
          </a:stretch>
        </p:blipFill>
        <p:spPr bwMode="auto">
          <a:xfrm>
            <a:off x="33608" y="0"/>
            <a:ext cx="9076784" cy="6858000"/>
          </a:xfrm>
          <a:prstGeom prst="rect">
            <a:avLst/>
          </a:prstGeom>
          <a:noFill/>
          <a:ln w="9525">
            <a:noFill/>
            <a:miter lim="800000"/>
            <a:headEnd/>
            <a:tailEnd/>
          </a:ln>
        </p:spPr>
      </p:pic>
      <p:sp>
        <p:nvSpPr>
          <p:cNvPr id="4" name="Rectangle 3"/>
          <p:cNvSpPr/>
          <p:nvPr/>
        </p:nvSpPr>
        <p:spPr>
          <a:xfrm>
            <a:off x="5562600" y="4919008"/>
            <a:ext cx="3581400" cy="1938992"/>
          </a:xfrm>
          <a:prstGeom prst="rect">
            <a:avLst/>
          </a:prstGeom>
        </p:spPr>
        <p:txBody>
          <a:bodyPr wrap="square">
            <a:spAutoFit/>
          </a:bodyPr>
          <a:lstStyle/>
          <a:p>
            <a:r>
              <a:rPr lang="en-US" sz="2400" b="1" dirty="0" smtClean="0"/>
              <a:t>Published in: </a:t>
            </a:r>
            <a:r>
              <a:rPr lang="en-US" sz="2400" dirty="0" smtClean="0">
                <a:hlinkClick r:id="rId3"/>
              </a:rPr>
              <a:t>IEEE International Conference on Neural Networks</a:t>
            </a:r>
            <a:endParaRPr lang="en-US" sz="2400" dirty="0" smtClean="0"/>
          </a:p>
          <a:p>
            <a:r>
              <a:rPr lang="en-US" sz="2400" b="1" dirty="0" smtClean="0"/>
              <a:t>Date of Conference: </a:t>
            </a:r>
            <a:r>
              <a:rPr lang="en-US" sz="2400" dirty="0" smtClean="0"/>
              <a:t>28 March-1 April 1993</a:t>
            </a:r>
            <a:endParaRPr lang="en-US" sz="2400"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228600"/>
            <a:ext cx="9144000" cy="7109639"/>
          </a:xfrm>
          <a:prstGeom prst="rect">
            <a:avLst/>
          </a:prstGeom>
          <a:noFill/>
          <a:ln w="9525">
            <a:noFill/>
            <a:miter lim="800000"/>
            <a:headEnd/>
            <a:tailEnd/>
          </a:ln>
        </p:spPr>
        <p:txBody>
          <a:bodyPr wrap="square">
            <a:spAutoFit/>
          </a:bodyPr>
          <a:lstStyle/>
          <a:p>
            <a:r>
              <a:rPr lang="en-US" sz="3600" b="1" dirty="0" smtClean="0"/>
              <a:t>Most gradient descent variants use </a:t>
            </a:r>
            <a:r>
              <a:rPr lang="en-US" sz="4800" b="1" dirty="0" smtClean="0"/>
              <a:t>the </a:t>
            </a:r>
            <a:r>
              <a:rPr lang="en-US" sz="4800" b="1" dirty="0" smtClean="0">
                <a:solidFill>
                  <a:srgbClr val="FF0000"/>
                </a:solidFill>
              </a:rPr>
              <a:t>sign and the magnitude</a:t>
            </a:r>
            <a:r>
              <a:rPr lang="en-US" sz="3600" b="1" dirty="0" smtClean="0">
                <a:solidFill>
                  <a:srgbClr val="FF0000"/>
                </a:solidFill>
              </a:rPr>
              <a:t> </a:t>
            </a:r>
            <a:r>
              <a:rPr lang="en-US" sz="3600" b="1" dirty="0" smtClean="0"/>
              <a:t>of the gradient. </a:t>
            </a:r>
          </a:p>
          <a:p>
            <a:endParaRPr lang="en-US" sz="3600" b="1" dirty="0" smtClean="0"/>
          </a:p>
          <a:p>
            <a:r>
              <a:rPr lang="en-US" sz="3600" b="1" dirty="0" smtClean="0"/>
              <a:t>In </a:t>
            </a:r>
            <a:r>
              <a:rPr lang="en-US" sz="3600" b="1" dirty="0"/>
              <a:t>the </a:t>
            </a:r>
            <a:r>
              <a:rPr lang="en-US" sz="3600" b="1" dirty="0" err="1"/>
              <a:t>Rprop</a:t>
            </a:r>
            <a:r>
              <a:rPr lang="en-US" sz="3600" b="1" dirty="0"/>
              <a:t> learning algorithm the </a:t>
            </a:r>
            <a:r>
              <a:rPr lang="en-US" sz="3600" b="1" dirty="0" smtClean="0">
                <a:solidFill>
                  <a:srgbClr val="FF0000"/>
                </a:solidFill>
              </a:rPr>
              <a:t>step-sizes are independent of the absolute value of the partial derivative, depend on sign </a:t>
            </a:r>
            <a:r>
              <a:rPr lang="en-US" sz="3600" b="1" dirty="0">
                <a:solidFill>
                  <a:srgbClr val="FF0000"/>
                </a:solidFill>
              </a:rPr>
              <a:t>of the partial </a:t>
            </a:r>
            <a:r>
              <a:rPr lang="en-US" sz="3600" b="1" dirty="0" smtClean="0">
                <a:solidFill>
                  <a:srgbClr val="FF0000"/>
                </a:solidFill>
              </a:rPr>
              <a:t>derivative. </a:t>
            </a:r>
          </a:p>
          <a:p>
            <a:endParaRPr lang="en-US" sz="3600" b="1" dirty="0" smtClean="0">
              <a:solidFill>
                <a:srgbClr val="FF0000"/>
              </a:solidFill>
            </a:endParaRPr>
          </a:p>
          <a:p>
            <a:r>
              <a:rPr lang="en-US" sz="3600" b="1" dirty="0" smtClean="0"/>
              <a:t>A </a:t>
            </a:r>
            <a:r>
              <a:rPr lang="en-US" sz="3600" b="1" dirty="0" smtClean="0">
                <a:solidFill>
                  <a:srgbClr val="FF0000"/>
                </a:solidFill>
              </a:rPr>
              <a:t>step-size,</a:t>
            </a:r>
            <a:r>
              <a:rPr lang="en-US" sz="3600" b="1" dirty="0" smtClean="0"/>
              <a:t> i.e. the update amount of a weight, is adapted for each weight individually.</a:t>
            </a:r>
          </a:p>
          <a:p>
            <a:endParaRPr lang="en-US" sz="3600" b="1" dirty="0">
              <a:solidFill>
                <a:srgbClr val="FF0000"/>
              </a:solidFill>
            </a:endParaRPr>
          </a:p>
          <a:p>
            <a:endParaRPr lang="en-US" sz="36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740307"/>
          </a:xfrm>
          <a:prstGeom prst="rect">
            <a:avLst/>
          </a:prstGeom>
        </p:spPr>
        <p:txBody>
          <a:bodyPr wrap="square">
            <a:spAutoFit/>
          </a:bodyPr>
          <a:lstStyle/>
          <a:p>
            <a:pPr>
              <a:buFont typeface="Wingdings" pitchFamily="2" charset="2"/>
              <a:buChar char="ü"/>
            </a:pPr>
            <a:r>
              <a:rPr lang="en-US" sz="3600" b="1" dirty="0" smtClean="0"/>
              <a:t>After calculating update-value for each weight  </a:t>
            </a:r>
            <a:r>
              <a:rPr lang="en-US" sz="3600" dirty="0" smtClean="0"/>
              <a:t>finally each weight is changed by its own update value, in the opposite direction of that weight's partial derivative, so as to </a:t>
            </a:r>
            <a:r>
              <a:rPr lang="en-US" sz="3600" dirty="0" err="1" smtClean="0"/>
              <a:t>minimise</a:t>
            </a:r>
            <a:r>
              <a:rPr lang="en-US" sz="3600" dirty="0" smtClean="0"/>
              <a:t> the total error function. </a:t>
            </a:r>
          </a:p>
          <a:p>
            <a:pPr>
              <a:buFont typeface="Wingdings" pitchFamily="2" charset="2"/>
              <a:buChar char="ü"/>
            </a:pPr>
            <a:endParaRPr lang="en-US" sz="3600" b="1" dirty="0" smtClean="0"/>
          </a:p>
          <a:p>
            <a:pPr>
              <a:buFont typeface="Wingdings" pitchFamily="2" charset="2"/>
              <a:buChar char="ü"/>
            </a:pPr>
            <a:r>
              <a:rPr lang="en-US" sz="3600" b="1" dirty="0" smtClean="0">
                <a:solidFill>
                  <a:srgbClr val="FF0000"/>
                </a:solidFill>
              </a:rPr>
              <a:t>if the derivative is positive (increasing error), the weight is decreased by its update-value, </a:t>
            </a:r>
          </a:p>
          <a:p>
            <a:pPr>
              <a:buFont typeface="Wingdings" pitchFamily="2" charset="2"/>
              <a:buChar char="ü"/>
            </a:pPr>
            <a:endParaRPr lang="en-US" sz="3600" b="1" dirty="0" smtClean="0">
              <a:solidFill>
                <a:srgbClr val="FF0000"/>
              </a:solidFill>
            </a:endParaRPr>
          </a:p>
          <a:p>
            <a:pPr>
              <a:buFont typeface="Wingdings" pitchFamily="2" charset="2"/>
              <a:buChar char="ü"/>
            </a:pPr>
            <a:r>
              <a:rPr lang="en-US" sz="3600" b="1" dirty="0" smtClean="0">
                <a:solidFill>
                  <a:srgbClr val="FF0000"/>
                </a:solidFill>
              </a:rPr>
              <a:t>if the derivative is negative, the update-value is added, both represented by the following equation: </a:t>
            </a:r>
            <a:endParaRPr lang="en-US" sz="3600" b="1"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lum bright="-23000"/>
          </a:blip>
          <a:srcRect/>
          <a:stretch>
            <a:fillRect/>
          </a:stretch>
        </p:blipFill>
        <p:spPr bwMode="auto">
          <a:xfrm>
            <a:off x="0" y="2362200"/>
            <a:ext cx="9144000" cy="2209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740307"/>
          </a:xfrm>
          <a:prstGeom prst="rect">
            <a:avLst/>
          </a:prstGeom>
        </p:spPr>
        <p:txBody>
          <a:bodyPr wrap="square">
            <a:spAutoFit/>
          </a:bodyPr>
          <a:lstStyle/>
          <a:p>
            <a:pPr>
              <a:buFont typeface="Wingdings" pitchFamily="2" charset="2"/>
              <a:buChar char="ü"/>
            </a:pPr>
            <a:r>
              <a:rPr lang="en-US" sz="3600" b="1" dirty="0" smtClean="0"/>
              <a:t>The </a:t>
            </a:r>
            <a:r>
              <a:rPr lang="en-US" sz="3600" b="1" dirty="0" err="1" smtClean="0"/>
              <a:t>Rprop</a:t>
            </a:r>
            <a:r>
              <a:rPr lang="en-US" sz="3600" b="1" dirty="0" smtClean="0"/>
              <a:t> algorithm makes two significant changes to the back-propagation algorithm. </a:t>
            </a:r>
          </a:p>
          <a:p>
            <a:pPr>
              <a:buFont typeface="Wingdings" pitchFamily="2" charset="2"/>
              <a:buChar char="ü"/>
            </a:pPr>
            <a:endParaRPr lang="en-US" sz="3600" b="1" dirty="0" smtClean="0"/>
          </a:p>
          <a:p>
            <a:pPr>
              <a:buFont typeface="Wingdings" pitchFamily="2" charset="2"/>
              <a:buChar char="ü"/>
            </a:pPr>
            <a:r>
              <a:rPr lang="en-US" sz="3600" b="1" dirty="0" smtClean="0"/>
              <a:t>First, </a:t>
            </a:r>
            <a:r>
              <a:rPr lang="en-US" sz="3600" b="1" dirty="0" err="1" smtClean="0">
                <a:solidFill>
                  <a:srgbClr val="FF0000"/>
                </a:solidFill>
              </a:rPr>
              <a:t>Rprop</a:t>
            </a:r>
            <a:r>
              <a:rPr lang="en-US" sz="3600" b="1" dirty="0" smtClean="0">
                <a:solidFill>
                  <a:srgbClr val="FF0000"/>
                </a:solidFill>
              </a:rPr>
              <a:t> doesn't use the magnitude of the gradient to determine a weight delta; instead, it uses only the sign of the gradient.</a:t>
            </a:r>
          </a:p>
          <a:p>
            <a:pPr>
              <a:buFont typeface="Wingdings" pitchFamily="2" charset="2"/>
              <a:buChar char="ü"/>
            </a:pPr>
            <a:endParaRPr lang="en-US" sz="3600" b="1" dirty="0" smtClean="0"/>
          </a:p>
          <a:p>
            <a:pPr>
              <a:buFont typeface="Wingdings" pitchFamily="2" charset="2"/>
              <a:buChar char="ü"/>
            </a:pPr>
            <a:r>
              <a:rPr lang="en-US" sz="3600" b="1" dirty="0" smtClean="0"/>
              <a:t> Second, instead of using a single learning rate for all weights and biases, </a:t>
            </a:r>
            <a:r>
              <a:rPr lang="en-US" sz="3600" b="1" dirty="0" err="1" smtClean="0">
                <a:solidFill>
                  <a:srgbClr val="FF0000"/>
                </a:solidFill>
              </a:rPr>
              <a:t>Rprop</a:t>
            </a:r>
            <a:r>
              <a:rPr lang="en-US" sz="3600" b="1" dirty="0" smtClean="0">
                <a:solidFill>
                  <a:srgbClr val="FF0000"/>
                </a:solidFill>
              </a:rPr>
              <a:t> maintains separate weight deltas for each weight and bias, and adapts these deltas during training.</a:t>
            </a:r>
            <a:endParaRPr lang="en-US" sz="36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8915400" cy="6555641"/>
          </a:xfrm>
          <a:prstGeom prst="rect">
            <a:avLst/>
          </a:prstGeom>
        </p:spPr>
        <p:txBody>
          <a:bodyPr wrap="square">
            <a:spAutoFit/>
          </a:bodyPr>
          <a:lstStyle/>
          <a:p>
            <a:r>
              <a:rPr lang="en-US" sz="3600" b="1" dirty="0" smtClean="0">
                <a:solidFill>
                  <a:srgbClr val="FF0000"/>
                </a:solidFill>
              </a:rPr>
              <a:t>Two main advantages over back propagation:</a:t>
            </a:r>
          </a:p>
          <a:p>
            <a:endParaRPr lang="en-US" sz="3200" b="1" dirty="0" smtClean="0"/>
          </a:p>
          <a:p>
            <a:r>
              <a:rPr lang="en-US" sz="3200" b="1" dirty="0" smtClean="0"/>
              <a:t>1. Training with </a:t>
            </a:r>
            <a:r>
              <a:rPr lang="en-US" sz="3200" b="1" dirty="0" err="1" smtClean="0"/>
              <a:t>Rprop</a:t>
            </a:r>
            <a:r>
              <a:rPr lang="en-US" sz="3200" b="1" dirty="0" smtClean="0"/>
              <a:t> is often </a:t>
            </a:r>
            <a:r>
              <a:rPr lang="en-US" sz="3200" b="1" dirty="0" smtClean="0">
                <a:solidFill>
                  <a:srgbClr val="FF0000"/>
                </a:solidFill>
              </a:rPr>
              <a:t>faster</a:t>
            </a:r>
            <a:r>
              <a:rPr lang="en-US" sz="3200" b="1" dirty="0" smtClean="0"/>
              <a:t> than training with back propagation. </a:t>
            </a:r>
          </a:p>
          <a:p>
            <a:pPr>
              <a:buFont typeface="Wingdings" pitchFamily="2" charset="2"/>
              <a:buChar char="ü"/>
            </a:pPr>
            <a:endParaRPr lang="en-US" sz="3200" b="1" dirty="0" smtClean="0"/>
          </a:p>
          <a:p>
            <a:r>
              <a:rPr lang="en-US" sz="3200" b="1" dirty="0" smtClean="0"/>
              <a:t>2. </a:t>
            </a:r>
            <a:r>
              <a:rPr lang="en-US" sz="3200" b="1" smtClean="0"/>
              <a:t>RPROP </a:t>
            </a:r>
            <a:r>
              <a:rPr lang="en-US" sz="3200" b="1" dirty="0" smtClean="0"/>
              <a:t>doesn't require you to specify any free parameter values, as opposed to back propagation which needs values for the learning rate (and usually an optional momentum term). </a:t>
            </a:r>
          </a:p>
          <a:p>
            <a:endParaRPr lang="en-US" sz="3200" b="1" dirty="0" smtClean="0"/>
          </a:p>
          <a:p>
            <a:pPr>
              <a:buFont typeface="Wingdings" pitchFamily="2" charset="2"/>
              <a:buChar char="ü"/>
            </a:pPr>
            <a:r>
              <a:rPr lang="en-US" sz="3200" b="1" dirty="0" smtClean="0"/>
              <a:t>The main disadvantage of </a:t>
            </a:r>
            <a:r>
              <a:rPr lang="en-US" sz="3200" b="1" dirty="0" err="1" smtClean="0"/>
              <a:t>Rprop</a:t>
            </a:r>
            <a:r>
              <a:rPr lang="en-US" sz="3200" b="1" dirty="0" smtClean="0"/>
              <a:t> is that it's a more complex algorithm to implement than back propagation.</a:t>
            </a:r>
            <a:endParaRPr lang="en-US" sz="3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7263527"/>
          </a:xfrm>
          <a:prstGeom prst="rect">
            <a:avLst/>
          </a:prstGeom>
        </p:spPr>
        <p:txBody>
          <a:bodyPr wrap="square">
            <a:spAutoFit/>
          </a:bodyPr>
          <a:lstStyle/>
          <a:p>
            <a:r>
              <a:rPr lang="en-US" sz="2800" dirty="0" smtClean="0"/>
              <a:t> </a:t>
            </a:r>
            <a:r>
              <a:rPr lang="en-US" sz="3200" b="1" dirty="0" smtClean="0"/>
              <a:t>If there are </a:t>
            </a:r>
            <a:r>
              <a:rPr lang="en-US" sz="3200" b="1" dirty="0" smtClean="0">
                <a:solidFill>
                  <a:srgbClr val="FF0000"/>
                </a:solidFill>
              </a:rPr>
              <a:t>a million samples </a:t>
            </a:r>
            <a:r>
              <a:rPr lang="en-US" sz="3200" b="1" dirty="0" smtClean="0"/>
              <a:t>in dataset,  with Batch/FB Gradient Descent optimization technique all the one million samples will be fed before making a set of changes ( one  epoch) , and it has to be done for every epoch until the minima is reached.  So </a:t>
            </a:r>
            <a:r>
              <a:rPr lang="en-US" sz="3200" b="1" dirty="0" smtClean="0">
                <a:solidFill>
                  <a:srgbClr val="FF0000"/>
                </a:solidFill>
              </a:rPr>
              <a:t>computationally very expensive</a:t>
            </a:r>
            <a:endParaRPr lang="en-US" sz="3200" b="1" dirty="0" smtClean="0"/>
          </a:p>
          <a:p>
            <a:endParaRPr lang="en-US" sz="3200" b="1" dirty="0" smtClean="0"/>
          </a:p>
          <a:p>
            <a:r>
              <a:rPr lang="en-US" sz="3200" b="1" dirty="0" smtClean="0">
                <a:solidFill>
                  <a:srgbClr val="FF0000"/>
                </a:solidFill>
              </a:rPr>
              <a:t>Stochastic Gradient Descent(SGD) </a:t>
            </a:r>
            <a:r>
              <a:rPr lang="en-US" sz="3200" b="1" dirty="0" smtClean="0"/>
              <a:t>uses </a:t>
            </a:r>
            <a:r>
              <a:rPr lang="en-US" sz="3200" b="1" dirty="0" smtClean="0">
                <a:solidFill>
                  <a:srgbClr val="FF0000"/>
                </a:solidFill>
              </a:rPr>
              <a:t>only a single sample, i.e. a batch size of ONE</a:t>
            </a:r>
            <a:r>
              <a:rPr lang="en-US" sz="3200" b="1" dirty="0" smtClean="0"/>
              <a:t>, randomly selected, to perform each iteration. </a:t>
            </a:r>
            <a:r>
              <a:rPr lang="en-US" sz="3200" b="1" dirty="0" smtClean="0">
                <a:solidFill>
                  <a:srgbClr val="FF0000"/>
                </a:solidFill>
              </a:rPr>
              <a:t> </a:t>
            </a:r>
            <a:endParaRPr lang="en-US" sz="3200" b="1" dirty="0" smtClean="0"/>
          </a:p>
          <a:p>
            <a:endParaRPr lang="en-US" sz="3200" b="1" dirty="0" smtClean="0"/>
          </a:p>
          <a:p>
            <a:endParaRPr lang="en-US" sz="3200" b="1" dirty="0" smtClean="0"/>
          </a:p>
          <a:p>
            <a:r>
              <a:rPr lang="en-US" sz="3200" b="1" dirty="0" smtClean="0"/>
              <a:t>The sample is </a:t>
            </a:r>
            <a:r>
              <a:rPr lang="en-US" sz="3200" b="1" dirty="0" smtClean="0">
                <a:solidFill>
                  <a:srgbClr val="FF0000"/>
                </a:solidFill>
              </a:rPr>
              <a:t>randomly shuffled and selected for performing the iteration.</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 calcmode="lin" valueType="num">
                                      <p:cBhvr additive="base">
                                        <p:cTn id="1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25666" name="Picture 2" descr="How to End a Conversation in English – Espresso English"/>
          <p:cNvPicPr>
            <a:picLocks noChangeAspect="1" noChangeArrowheads="1"/>
          </p:cNvPicPr>
          <p:nvPr/>
        </p:nvPicPr>
        <p:blipFill>
          <a:blip r:embed="rId2" cstate="print"/>
          <a:srcRect/>
          <a:stretch>
            <a:fillRect/>
          </a:stretch>
        </p:blipFill>
        <p:spPr bwMode="auto">
          <a:xfrm>
            <a:off x="1447800" y="1828800"/>
            <a:ext cx="4793392" cy="2955925"/>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0" y="0"/>
            <a:ext cx="9144000" cy="7109639"/>
          </a:xfrm>
          <a:prstGeom prst="rect">
            <a:avLst/>
          </a:prstGeom>
          <a:noFill/>
          <a:ln w="9525">
            <a:noFill/>
            <a:miter lim="800000"/>
            <a:headEnd/>
            <a:tailEnd/>
          </a:ln>
        </p:spPr>
        <p:txBody>
          <a:bodyPr>
            <a:spAutoFit/>
          </a:bodyPr>
          <a:lstStyle/>
          <a:p>
            <a:r>
              <a:rPr lang="en-US" sz="3600" b="1" dirty="0" smtClean="0">
                <a:solidFill>
                  <a:srgbClr val="FF0000"/>
                </a:solidFill>
                <a:latin typeface="Calibri" pitchFamily="34" charset="0"/>
              </a:rPr>
              <a:t>SGD(Stochastic gradient Descent)   also called per-Pattern </a:t>
            </a:r>
            <a:r>
              <a:rPr lang="en-US" sz="3600" b="1" dirty="0">
                <a:solidFill>
                  <a:srgbClr val="FF0000"/>
                </a:solidFill>
                <a:latin typeface="Calibri" pitchFamily="34" charset="0"/>
              </a:rPr>
              <a:t>mode/Sample-by-sample/Online   </a:t>
            </a:r>
            <a:endParaRPr lang="en-US" sz="3600" b="1" dirty="0" smtClean="0">
              <a:latin typeface="Calibri" pitchFamily="34" charset="0"/>
            </a:endParaRPr>
          </a:p>
          <a:p>
            <a:endParaRPr lang="en-US" sz="3600" b="1" dirty="0" smtClean="0">
              <a:latin typeface="Calibri" pitchFamily="34" charset="0"/>
            </a:endParaRPr>
          </a:p>
          <a:p>
            <a:r>
              <a:rPr lang="en-US" sz="3200" dirty="0" smtClean="0">
                <a:latin typeface="Tahoma" pitchFamily="34" charset="0"/>
              </a:rPr>
              <a:t>the </a:t>
            </a:r>
            <a:r>
              <a:rPr lang="en-US" sz="3200" dirty="0">
                <a:latin typeface="Tahoma" pitchFamily="34" charset="0"/>
              </a:rPr>
              <a:t>whole sequence of forward and backward computation is performed resulting in weight adjustment </a:t>
            </a:r>
            <a:r>
              <a:rPr lang="en-US" sz="3200" dirty="0">
                <a:solidFill>
                  <a:srgbClr val="FF0000"/>
                </a:solidFill>
                <a:latin typeface="Tahoma" pitchFamily="34" charset="0"/>
              </a:rPr>
              <a:t>for each pattern </a:t>
            </a:r>
          </a:p>
          <a:p>
            <a:endParaRPr lang="en-US" sz="3600" dirty="0">
              <a:solidFill>
                <a:srgbClr val="FF0000"/>
              </a:solidFill>
              <a:latin typeface="Tahoma" pitchFamily="34" charset="0"/>
            </a:endParaRPr>
          </a:p>
          <a:p>
            <a:r>
              <a:rPr lang="en-US" sz="3600" b="1" dirty="0">
                <a:solidFill>
                  <a:srgbClr val="FF0000"/>
                </a:solidFill>
                <a:latin typeface="Calibri" pitchFamily="34" charset="0"/>
              </a:rPr>
              <a:t>ANN weights are updated every time a training sample is presented to the network</a:t>
            </a:r>
            <a:endParaRPr lang="en-US" sz="3600" dirty="0">
              <a:solidFill>
                <a:srgbClr val="FF0000"/>
              </a:solidFill>
              <a:sym typeface="Symbol" pitchFamily="18" charset="2"/>
            </a:endParaRPr>
          </a:p>
          <a:p>
            <a:endParaRPr lang="en-US" sz="3600" dirty="0">
              <a:sym typeface="Symbol" pitchFamily="18" charset="2"/>
            </a:endParaRPr>
          </a:p>
          <a:p>
            <a:r>
              <a:rPr lang="en-US" sz="3600" b="1" dirty="0">
                <a:sym typeface="Symbol" pitchFamily="18" charset="2"/>
              </a:rPr>
              <a:t>During per-pattern learning, it is important to present the examples in </a:t>
            </a:r>
            <a:r>
              <a:rPr lang="en-US" sz="3600" b="1" dirty="0">
                <a:solidFill>
                  <a:srgbClr val="FF0000"/>
                </a:solidFill>
                <a:sym typeface="Symbol" pitchFamily="18" charset="2"/>
              </a:rPr>
              <a:t>random order</a:t>
            </a:r>
            <a:r>
              <a:rPr lang="en-US" sz="3600" b="1" dirty="0">
                <a:sym typeface="Symbol" pitchFamily="18" charset="2"/>
              </a:rPr>
              <a:t>. </a:t>
            </a:r>
          </a:p>
          <a:p>
            <a:endParaRPr lang="en-US" sz="3600" b="1"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 calcmode="lin" valueType="num">
                                      <p:cBhvr additive="base">
                                        <p:cTn id="3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 calcmode="lin" valueType="num">
                                      <p:cBhvr additive="base">
                                        <p:cTn id="3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additive="base">
                                        <p:cTn id="4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0" y="0"/>
            <a:ext cx="9144000" cy="5851525"/>
          </a:xfrm>
        </p:spPr>
        <p:txBody>
          <a:bodyPr>
            <a:noAutofit/>
          </a:bodyPr>
          <a:lstStyle/>
          <a:p>
            <a:r>
              <a:rPr lang="en-US" sz="3600" b="1" dirty="0" smtClean="0">
                <a:solidFill>
                  <a:srgbClr val="FF0000"/>
                </a:solidFill>
              </a:rPr>
              <a:t>only one data point for updating parameters, SGD is heavily affected by Outliers. </a:t>
            </a:r>
          </a:p>
          <a:p>
            <a:endParaRPr lang="en-US" sz="3600" b="1" dirty="0" smtClean="0"/>
          </a:p>
          <a:p>
            <a:r>
              <a:rPr lang="en-US" sz="3600" b="1" dirty="0" smtClean="0"/>
              <a:t>while randomly choosing data points, if we encountered an Outlier, then it will take some more extra updates to get back on its track of convergence.</a:t>
            </a:r>
          </a:p>
          <a:p>
            <a:r>
              <a:rPr lang="en-US" sz="3600" b="1" dirty="0" smtClean="0"/>
              <a:t>imagine if it is again encountered an outlier which will throw it off the track. </a:t>
            </a:r>
          </a:p>
          <a:p>
            <a:r>
              <a:rPr lang="en-US" sz="3600" b="1" dirty="0" smtClean="0">
                <a:solidFill>
                  <a:srgbClr val="FF0000"/>
                </a:solidFill>
              </a:rPr>
              <a:t>SGD is sensitive to outliers</a:t>
            </a:r>
            <a:r>
              <a:rPr lang="en-US" sz="3600" b="1" dirty="0" smtClean="0">
                <a:solidFill>
                  <a:srgbClr val="FF0000"/>
                </a:solidFill>
              </a:rPr>
              <a:t>.</a:t>
            </a:r>
          </a:p>
          <a:p>
            <a:r>
              <a:rPr lang="en-US" sz="3600" b="1" dirty="0" smtClean="0">
                <a:solidFill>
                  <a:srgbClr val="FF0000"/>
                </a:solidFill>
              </a:rPr>
              <a:t>Chances of </a:t>
            </a:r>
            <a:r>
              <a:rPr lang="en-US" sz="3600" b="1" dirty="0" err="1" smtClean="0">
                <a:solidFill>
                  <a:srgbClr val="FF0000"/>
                </a:solidFill>
              </a:rPr>
              <a:t>overfitting</a:t>
            </a:r>
            <a:r>
              <a:rPr lang="en-US" sz="3600" b="1" dirty="0" smtClean="0">
                <a:solidFill>
                  <a:srgbClr val="FF0000"/>
                </a:solidFill>
              </a:rPr>
              <a:t> in SGD is less</a:t>
            </a:r>
            <a:r>
              <a:rPr lang="en-US" sz="3600" b="1" dirty="0" smtClean="0"/>
              <a:t> </a:t>
            </a:r>
            <a:endParaRPr lang="en-US" sz="3600" b="1" dirty="0" smtClean="0">
              <a:solidFill>
                <a:srgbClr val="FF0000"/>
              </a:solidFill>
            </a:endParaRPr>
          </a:p>
          <a:p>
            <a:endParaRPr lang="en-US" sz="24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0" y="0"/>
            <a:ext cx="9144000" cy="5851525"/>
          </a:xfrm>
        </p:spPr>
        <p:txBody>
          <a:bodyPr>
            <a:noAutofit/>
          </a:bodyPr>
          <a:lstStyle/>
          <a:p>
            <a:r>
              <a:rPr lang="en-US" sz="3600" b="1" dirty="0" err="1" smtClean="0">
                <a:solidFill>
                  <a:srgbClr val="FF0000"/>
                </a:solidFill>
              </a:rPr>
              <a:t>Overfitting</a:t>
            </a:r>
            <a:r>
              <a:rPr lang="en-US" sz="3600" b="1" dirty="0" smtClean="0"/>
              <a:t> happens when the model instead of learning how to answer the question,  remembers the answer to the question, so when a different question of the same concept is asked, it does not perform well. </a:t>
            </a:r>
          </a:p>
          <a:p>
            <a:endParaRPr lang="en-US" sz="3600" b="1" dirty="0" smtClean="0"/>
          </a:p>
          <a:p>
            <a:r>
              <a:rPr lang="en-US" sz="3600" b="1" dirty="0" err="1" smtClean="0"/>
              <a:t>Overfitting</a:t>
            </a:r>
            <a:r>
              <a:rPr lang="en-US" sz="3600" b="1" dirty="0" smtClean="0"/>
              <a:t> will happen when the model considers the same data points repeatedly, such that its parameters are adjusted according to only those parameters (instead of learning the pattern). </a:t>
            </a:r>
          </a:p>
          <a:p>
            <a:pPr>
              <a:buNone/>
            </a:pPr>
            <a:endParaRPr lang="en-US" sz="2800" b="1" dirty="0" smtClean="0"/>
          </a:p>
          <a:p>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p:txBody>
          <a:bodyPr/>
          <a:lstStyle/>
          <a:p>
            <a:r>
              <a:rPr lang="en-US" sz="3600" b="1" dirty="0" smtClean="0"/>
              <a:t>For new data points (test dataset), the error is large. </a:t>
            </a:r>
          </a:p>
          <a:p>
            <a:endParaRPr lang="en-US" sz="3600" b="1" dirty="0" smtClean="0"/>
          </a:p>
          <a:p>
            <a:r>
              <a:rPr lang="en-US" sz="3600" b="1" dirty="0" smtClean="0"/>
              <a:t>By choosing different data point for each update we are restricting the model from remembering the answer. </a:t>
            </a:r>
          </a:p>
          <a:p>
            <a:endParaRPr lang="en-US" sz="3600" dirty="0" smtClean="0"/>
          </a:p>
          <a:p>
            <a:r>
              <a:rPr lang="en-US" sz="3600" b="1" dirty="0" smtClean="0">
                <a:solidFill>
                  <a:srgbClr val="FF0000"/>
                </a:solidFill>
              </a:rPr>
              <a:t>SGD is more generalized and less prone to </a:t>
            </a:r>
            <a:r>
              <a:rPr lang="en-US" sz="3600" b="1" dirty="0" err="1" smtClean="0">
                <a:solidFill>
                  <a:srgbClr val="FF0000"/>
                </a:solidFill>
              </a:rPr>
              <a:t>overfitting</a:t>
            </a:r>
            <a:r>
              <a:rPr lang="en-US" sz="3600" b="1" dirty="0" smtClean="0">
                <a:solidFill>
                  <a:srgbClr val="FF0000"/>
                </a:solidFill>
              </a:rPr>
              <a:t>.</a:t>
            </a:r>
            <a:endParaRPr lang="en-US" sz="3600" dirty="0" smtClean="0">
              <a:solidFill>
                <a:srgbClr val="FF0000"/>
              </a:solidFill>
            </a:endParaRP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7048083"/>
          </a:xfrm>
          <a:prstGeom prst="rect">
            <a:avLst/>
          </a:prstGeom>
        </p:spPr>
        <p:txBody>
          <a:bodyPr wrap="square">
            <a:spAutoFit/>
          </a:bodyPr>
          <a:lstStyle/>
          <a:p>
            <a:pPr>
              <a:buFont typeface="Wingdings" panose="05000000000000000000" pitchFamily="2" charset="2"/>
              <a:buChar char="§"/>
            </a:pPr>
            <a:endParaRPr lang="en-IN" sz="2800" b="1" dirty="0" smtClean="0"/>
          </a:p>
          <a:p>
            <a:pPr>
              <a:buFont typeface="Wingdings" panose="05000000000000000000" pitchFamily="2" charset="2"/>
              <a:buChar char="§"/>
            </a:pPr>
            <a:r>
              <a:rPr lang="en-IN" sz="2800" b="1" dirty="0" smtClean="0"/>
              <a:t> </a:t>
            </a:r>
            <a:r>
              <a:rPr lang="en-IN" sz="3200" b="1" dirty="0" smtClean="0"/>
              <a:t>If </a:t>
            </a:r>
            <a:r>
              <a:rPr lang="en-US" sz="3200" b="1" dirty="0" smtClean="0"/>
              <a:t>SUBSET of the full dataset is used for calculating weight updates, it is called </a:t>
            </a:r>
            <a:r>
              <a:rPr lang="en-US" sz="3200" b="1" dirty="0" err="1" smtClean="0">
                <a:solidFill>
                  <a:srgbClr val="FF0000"/>
                </a:solidFill>
              </a:rPr>
              <a:t>Minibatch</a:t>
            </a:r>
            <a:r>
              <a:rPr lang="en-US" sz="3200" b="1" dirty="0" smtClean="0">
                <a:solidFill>
                  <a:srgbClr val="FF0000"/>
                </a:solidFill>
              </a:rPr>
              <a:t> gradient Descent. </a:t>
            </a:r>
          </a:p>
          <a:p>
            <a:pPr>
              <a:buFont typeface="Wingdings" panose="05000000000000000000" pitchFamily="2" charset="2"/>
              <a:buChar char="§"/>
            </a:pPr>
            <a:endParaRPr lang="en-US" sz="3200" b="1" dirty="0" smtClean="0">
              <a:solidFill>
                <a:srgbClr val="FF0000"/>
              </a:solidFill>
            </a:endParaRPr>
          </a:p>
          <a:p>
            <a:pPr>
              <a:buFont typeface="Wingdings" panose="05000000000000000000" pitchFamily="2" charset="2"/>
              <a:buChar char="§"/>
            </a:pPr>
            <a:r>
              <a:rPr lang="en-IN" sz="3200" b="1" dirty="0" smtClean="0"/>
              <a:t>In Mini batch </a:t>
            </a:r>
            <a:r>
              <a:rPr lang="en-IN" sz="3200" b="1" dirty="0" err="1" smtClean="0"/>
              <a:t>Gardient</a:t>
            </a:r>
            <a:r>
              <a:rPr lang="en-IN" sz="3200" b="1" dirty="0" smtClean="0"/>
              <a:t> descent, </a:t>
            </a:r>
            <a:r>
              <a:rPr lang="en-IN" sz="3200" b="1" dirty="0" smtClean="0">
                <a:solidFill>
                  <a:srgbClr val="FF0000"/>
                </a:solidFill>
              </a:rPr>
              <a:t>training is fast and also has smoother gradient updates then SGD. </a:t>
            </a:r>
          </a:p>
          <a:p>
            <a:pPr>
              <a:buFont typeface="Wingdings" panose="05000000000000000000" pitchFamily="2" charset="2"/>
              <a:buChar char="§"/>
            </a:pPr>
            <a:endParaRPr lang="en-IN" sz="3200" b="1" dirty="0" smtClean="0"/>
          </a:p>
          <a:p>
            <a:pPr>
              <a:buFont typeface="Wingdings" panose="05000000000000000000" pitchFamily="2" charset="2"/>
              <a:buChar char="§"/>
            </a:pPr>
            <a:r>
              <a:rPr lang="en-IN" sz="3200" b="1" dirty="0" smtClean="0">
                <a:solidFill>
                  <a:srgbClr val="FF0000"/>
                </a:solidFill>
              </a:rPr>
              <a:t>Mini batch gradient descent is used in all deep learning applications.</a:t>
            </a:r>
          </a:p>
          <a:p>
            <a:pPr>
              <a:buFont typeface="Wingdings" panose="05000000000000000000" pitchFamily="2" charset="2"/>
              <a:buChar char="§"/>
            </a:pPr>
            <a:endParaRPr lang="en-IN" sz="3200" b="1" dirty="0" smtClean="0"/>
          </a:p>
          <a:p>
            <a:r>
              <a:rPr lang="en-IN" sz="3200" b="1" dirty="0" smtClean="0"/>
              <a:t>Note: In many books or articles people use the name </a:t>
            </a:r>
            <a:r>
              <a:rPr lang="en-IN" sz="3600" b="1" dirty="0" smtClean="0">
                <a:solidFill>
                  <a:srgbClr val="FF0000"/>
                </a:solidFill>
              </a:rPr>
              <a:t>Stochastic Gradient Descent for the Mini batch gradient descent too.</a:t>
            </a:r>
            <a:endParaRPr lang="en-IN" sz="36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 calcmode="lin" valueType="num">
                                      <p:cBhvr additive="base">
                                        <p:cTn id="1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 calcmode="lin" valueType="num">
                                      <p:cBhvr additive="base">
                                        <p:cTn id="2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spect="1" noChangeArrowheads="1"/>
          </p:cNvPicPr>
          <p:nvPr/>
        </p:nvPicPr>
        <p:blipFill>
          <a:blip r:embed="rId2" cstate="print"/>
          <a:srcRect/>
          <a:stretch>
            <a:fillRect/>
          </a:stretch>
        </p:blipFill>
        <p:spPr bwMode="auto">
          <a:xfrm>
            <a:off x="228600" y="0"/>
            <a:ext cx="6172200" cy="6741086"/>
          </a:xfrm>
          <a:prstGeom prst="rect">
            <a:avLst/>
          </a:prstGeom>
          <a:noFill/>
          <a:ln w="9525">
            <a:noFill/>
            <a:miter lim="800000"/>
            <a:headEnd/>
            <a:tailEnd/>
          </a:ln>
        </p:spPr>
      </p:pic>
      <p:pic>
        <p:nvPicPr>
          <p:cNvPr id="18434" name="Picture 2"/>
          <p:cNvPicPr>
            <a:picLocks noChangeAspect="1" noChangeArrowheads="1"/>
          </p:cNvPicPr>
          <p:nvPr/>
        </p:nvPicPr>
        <p:blipFill>
          <a:blip r:embed="rId3" cstate="print"/>
          <a:srcRect/>
          <a:stretch>
            <a:fillRect/>
          </a:stretch>
        </p:blipFill>
        <p:spPr bwMode="auto">
          <a:xfrm>
            <a:off x="4800600" y="4981575"/>
            <a:ext cx="4124325" cy="1876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33"/>
                                        </p:tgtEl>
                                        <p:attrNameLst>
                                          <p:attrName>style.visibility</p:attrName>
                                        </p:attrNameLst>
                                      </p:cBhvr>
                                      <p:to>
                                        <p:strVal val="visible"/>
                                      </p:to>
                                    </p:set>
                                    <p:anim calcmode="lin" valueType="num">
                                      <p:cBhvr additive="base">
                                        <p:cTn id="7" dur="500" fill="hold"/>
                                        <p:tgtEl>
                                          <p:spTgt spid="18433"/>
                                        </p:tgtEl>
                                        <p:attrNameLst>
                                          <p:attrName>ppt_x</p:attrName>
                                        </p:attrNameLst>
                                      </p:cBhvr>
                                      <p:tavLst>
                                        <p:tav tm="0">
                                          <p:val>
                                            <p:strVal val="#ppt_x"/>
                                          </p:val>
                                        </p:tav>
                                        <p:tav tm="100000">
                                          <p:val>
                                            <p:strVal val="#ppt_x"/>
                                          </p:val>
                                        </p:tav>
                                      </p:tavLst>
                                    </p:anim>
                                    <p:anim calcmode="lin" valueType="num">
                                      <p:cBhvr additive="base">
                                        <p:cTn id="8" dur="500" fill="hold"/>
                                        <p:tgtEl>
                                          <p:spTgt spid="184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434"/>
                                        </p:tgtEl>
                                        <p:attrNameLst>
                                          <p:attrName>style.visibility</p:attrName>
                                        </p:attrNameLst>
                                      </p:cBhvr>
                                      <p:to>
                                        <p:strVal val="visible"/>
                                      </p:to>
                                    </p:set>
                                    <p:anim calcmode="lin" valueType="num">
                                      <p:cBhvr additive="base">
                                        <p:cTn id="13" dur="500" fill="hold"/>
                                        <p:tgtEl>
                                          <p:spTgt spid="18434"/>
                                        </p:tgtEl>
                                        <p:attrNameLst>
                                          <p:attrName>ppt_x</p:attrName>
                                        </p:attrNameLst>
                                      </p:cBhvr>
                                      <p:tavLst>
                                        <p:tav tm="0">
                                          <p:val>
                                            <p:strVal val="#ppt_x"/>
                                          </p:val>
                                        </p:tav>
                                        <p:tav tm="100000">
                                          <p:val>
                                            <p:strVal val="#ppt_x"/>
                                          </p:val>
                                        </p:tav>
                                      </p:tavLst>
                                    </p:anim>
                                    <p:anim calcmode="lin" valueType="num">
                                      <p:cBhvr additive="base">
                                        <p:cTn id="14" dur="500" fill="hold"/>
                                        <p:tgtEl>
                                          <p:spTgt spid="184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ChangeArrowheads="1"/>
          </p:cNvSpPr>
          <p:nvPr/>
        </p:nvSpPr>
        <p:spPr bwMode="auto">
          <a:xfrm>
            <a:off x="457200" y="228600"/>
            <a:ext cx="8337550" cy="946150"/>
          </a:xfrm>
          <a:prstGeom prst="rect">
            <a:avLst/>
          </a:prstGeom>
          <a:noFill/>
          <a:ln w="9525">
            <a:noFill/>
            <a:miter lim="800000"/>
            <a:headEnd/>
            <a:tailEnd/>
          </a:ln>
        </p:spPr>
        <p:txBody>
          <a:bodyPr wrap="none" anchor="ctr">
            <a:spAutoFit/>
          </a:bodyPr>
          <a:lstStyle/>
          <a:p>
            <a:r>
              <a:rPr lang="en-US" sz="2800" b="1" dirty="0">
                <a:solidFill>
                  <a:srgbClr val="FF0000"/>
                </a:solidFill>
                <a:latin typeface="Tahoma" pitchFamily="34" charset="0"/>
              </a:rPr>
              <a:t>BACK-PROPAGATION LEARNING ALGORITHM</a:t>
            </a:r>
            <a:endParaRPr lang="en-US" sz="2800" dirty="0">
              <a:solidFill>
                <a:srgbClr val="FF0000"/>
              </a:solidFill>
              <a:latin typeface="Tahoma" pitchFamily="34" charset="0"/>
            </a:endParaRPr>
          </a:p>
          <a:p>
            <a:endParaRPr lang="en-US" sz="2800" dirty="0">
              <a:latin typeface="Times New Roman" pitchFamily="18" charset="0"/>
            </a:endParaRPr>
          </a:p>
        </p:txBody>
      </p:sp>
      <p:sp>
        <p:nvSpPr>
          <p:cNvPr id="184323" name="Rectangle 5"/>
          <p:cNvSpPr>
            <a:spLocks noChangeArrowheads="1"/>
          </p:cNvSpPr>
          <p:nvPr/>
        </p:nvSpPr>
        <p:spPr bwMode="auto">
          <a:xfrm>
            <a:off x="304800" y="1143000"/>
            <a:ext cx="8520281" cy="646331"/>
          </a:xfrm>
          <a:prstGeom prst="rect">
            <a:avLst/>
          </a:prstGeom>
          <a:noFill/>
          <a:ln w="9525">
            <a:noFill/>
            <a:miter lim="800000"/>
            <a:headEnd/>
            <a:tailEnd/>
          </a:ln>
        </p:spPr>
        <p:txBody>
          <a:bodyPr wrap="none" anchor="ctr">
            <a:spAutoFit/>
          </a:bodyPr>
          <a:lstStyle/>
          <a:p>
            <a:pPr algn="just"/>
            <a:r>
              <a:rPr lang="en-US" sz="3600" b="1" dirty="0">
                <a:latin typeface="Tahoma" pitchFamily="34" charset="0"/>
              </a:rPr>
              <a:t>The training involves </a:t>
            </a:r>
            <a:r>
              <a:rPr lang="en-US" sz="3600" b="1" dirty="0" smtClean="0">
                <a:solidFill>
                  <a:srgbClr val="FF0000"/>
                </a:solidFill>
                <a:latin typeface="Tahoma" pitchFamily="34" charset="0"/>
              </a:rPr>
              <a:t>THREE </a:t>
            </a:r>
            <a:r>
              <a:rPr lang="en-US" sz="3600" b="1" dirty="0">
                <a:solidFill>
                  <a:srgbClr val="FF0000"/>
                </a:solidFill>
                <a:latin typeface="Tahoma" pitchFamily="34" charset="0"/>
              </a:rPr>
              <a:t>stages</a:t>
            </a:r>
            <a:r>
              <a:rPr lang="en-US" sz="3600" b="1" dirty="0">
                <a:latin typeface="Tahoma" pitchFamily="34" charset="0"/>
              </a:rPr>
              <a:t>:</a:t>
            </a:r>
          </a:p>
        </p:txBody>
      </p:sp>
      <p:sp>
        <p:nvSpPr>
          <p:cNvPr id="184324" name="Rectangle 6"/>
          <p:cNvSpPr>
            <a:spLocks noChangeArrowheads="1"/>
          </p:cNvSpPr>
          <p:nvPr/>
        </p:nvSpPr>
        <p:spPr bwMode="auto">
          <a:xfrm>
            <a:off x="-202685" y="2667000"/>
            <a:ext cx="9288120" cy="584775"/>
          </a:xfrm>
          <a:prstGeom prst="rect">
            <a:avLst/>
          </a:prstGeom>
          <a:noFill/>
          <a:ln w="9525">
            <a:noFill/>
            <a:miter lim="800000"/>
            <a:headEnd/>
            <a:tailEnd/>
          </a:ln>
        </p:spPr>
        <p:txBody>
          <a:bodyPr wrap="none" anchor="ctr">
            <a:spAutoFit/>
          </a:bodyPr>
          <a:lstStyle/>
          <a:p>
            <a:pPr algn="just"/>
            <a:r>
              <a:rPr lang="en-US" sz="3200" b="1" dirty="0">
                <a:solidFill>
                  <a:srgbClr val="FF0000"/>
                </a:solidFill>
                <a:latin typeface="Tahoma" pitchFamily="34" charset="0"/>
              </a:rPr>
              <a:t>1)Feed forward </a:t>
            </a:r>
            <a:r>
              <a:rPr lang="en-US" sz="3200" b="1" dirty="0">
                <a:latin typeface="Tahoma" pitchFamily="34" charset="0"/>
              </a:rPr>
              <a:t>of the input training pattern</a:t>
            </a:r>
          </a:p>
        </p:txBody>
      </p:sp>
      <p:sp>
        <p:nvSpPr>
          <p:cNvPr id="184325" name="Rectangle 7"/>
          <p:cNvSpPr>
            <a:spLocks noChangeArrowheads="1"/>
          </p:cNvSpPr>
          <p:nvPr/>
        </p:nvSpPr>
        <p:spPr bwMode="auto">
          <a:xfrm>
            <a:off x="0" y="4038600"/>
            <a:ext cx="8991600" cy="1077218"/>
          </a:xfrm>
          <a:prstGeom prst="rect">
            <a:avLst/>
          </a:prstGeom>
          <a:noFill/>
          <a:ln w="9525">
            <a:noFill/>
            <a:miter lim="800000"/>
            <a:headEnd/>
            <a:tailEnd/>
          </a:ln>
        </p:spPr>
        <p:txBody>
          <a:bodyPr wrap="square" anchor="ctr">
            <a:spAutoFit/>
          </a:bodyPr>
          <a:lstStyle/>
          <a:p>
            <a:r>
              <a:rPr lang="en-US" sz="3200" b="1" dirty="0">
                <a:latin typeface="Tahoma" pitchFamily="34" charset="0"/>
              </a:rPr>
              <a:t>2)</a:t>
            </a:r>
            <a:r>
              <a:rPr lang="en-US" sz="3200" b="1" dirty="0">
                <a:solidFill>
                  <a:srgbClr val="FF0000"/>
                </a:solidFill>
                <a:latin typeface="Tahoma" pitchFamily="34" charset="0"/>
              </a:rPr>
              <a:t>Calculation</a:t>
            </a:r>
            <a:r>
              <a:rPr lang="en-US" sz="3200" b="1" dirty="0">
                <a:latin typeface="Tahoma" pitchFamily="34" charset="0"/>
              </a:rPr>
              <a:t> and </a:t>
            </a:r>
            <a:r>
              <a:rPr lang="en-US" sz="3200" b="1" dirty="0" err="1">
                <a:solidFill>
                  <a:srgbClr val="FF0000"/>
                </a:solidFill>
                <a:latin typeface="Tahoma" pitchFamily="34" charset="0"/>
              </a:rPr>
              <a:t>B</a:t>
            </a:r>
            <a:r>
              <a:rPr lang="en-US" sz="3200" b="1" dirty="0" err="1" smtClean="0">
                <a:solidFill>
                  <a:srgbClr val="FF0000"/>
                </a:solidFill>
                <a:latin typeface="Tahoma" pitchFamily="34" charset="0"/>
              </a:rPr>
              <a:t>ackpropogation</a:t>
            </a:r>
            <a:r>
              <a:rPr lang="en-US" sz="3200" b="1" dirty="0" smtClean="0">
                <a:solidFill>
                  <a:srgbClr val="FF0000"/>
                </a:solidFill>
                <a:latin typeface="Tahoma" pitchFamily="34" charset="0"/>
              </a:rPr>
              <a:t> </a:t>
            </a:r>
            <a:r>
              <a:rPr lang="en-US" sz="3200" b="1" dirty="0">
                <a:latin typeface="Tahoma" pitchFamily="34" charset="0"/>
              </a:rPr>
              <a:t>of the </a:t>
            </a:r>
            <a:endParaRPr lang="en-US" sz="3200" b="1" dirty="0" smtClean="0">
              <a:latin typeface="Tahoma" pitchFamily="34" charset="0"/>
            </a:endParaRPr>
          </a:p>
          <a:p>
            <a:r>
              <a:rPr lang="en-US" sz="3200" b="1" dirty="0" smtClean="0">
                <a:latin typeface="Tahoma" pitchFamily="34" charset="0"/>
              </a:rPr>
              <a:t>associated </a:t>
            </a:r>
            <a:r>
              <a:rPr lang="en-US" sz="3200" b="1" dirty="0">
                <a:solidFill>
                  <a:srgbClr val="FF0000"/>
                </a:solidFill>
                <a:latin typeface="Tahoma" pitchFamily="34" charset="0"/>
              </a:rPr>
              <a:t>error</a:t>
            </a:r>
            <a:r>
              <a:rPr lang="en-US" sz="3200" b="1" dirty="0">
                <a:latin typeface="Tahoma" pitchFamily="34" charset="0"/>
              </a:rPr>
              <a:t> </a:t>
            </a:r>
          </a:p>
        </p:txBody>
      </p:sp>
      <p:sp>
        <p:nvSpPr>
          <p:cNvPr id="184326" name="Rectangle 8"/>
          <p:cNvSpPr>
            <a:spLocks noChangeArrowheads="1"/>
          </p:cNvSpPr>
          <p:nvPr/>
        </p:nvSpPr>
        <p:spPr bwMode="auto">
          <a:xfrm>
            <a:off x="0" y="5638800"/>
            <a:ext cx="7755649" cy="646331"/>
          </a:xfrm>
          <a:prstGeom prst="rect">
            <a:avLst/>
          </a:prstGeom>
          <a:noFill/>
          <a:ln w="9525">
            <a:noFill/>
            <a:miter lim="800000"/>
            <a:headEnd/>
            <a:tailEnd/>
          </a:ln>
        </p:spPr>
        <p:txBody>
          <a:bodyPr wrap="none" anchor="ctr">
            <a:spAutoFit/>
          </a:bodyPr>
          <a:lstStyle/>
          <a:p>
            <a:r>
              <a:rPr lang="en-US" sz="2800" dirty="0">
                <a:latin typeface="Tahoma" pitchFamily="34" charset="0"/>
              </a:rPr>
              <a:t>3</a:t>
            </a:r>
            <a:r>
              <a:rPr lang="en-US" sz="2800" dirty="0" smtClean="0">
                <a:latin typeface="Tahoma" pitchFamily="34" charset="0"/>
              </a:rPr>
              <a:t>) </a:t>
            </a:r>
            <a:r>
              <a:rPr lang="en-US" sz="3600" b="1" dirty="0" smtClean="0">
                <a:solidFill>
                  <a:srgbClr val="FF0000"/>
                </a:solidFill>
                <a:latin typeface="Tahoma" pitchFamily="34" charset="0"/>
              </a:rPr>
              <a:t>Adjustment</a:t>
            </a:r>
            <a:r>
              <a:rPr lang="en-US" sz="3600" b="1" dirty="0" smtClean="0">
                <a:latin typeface="Tahoma" pitchFamily="34" charset="0"/>
              </a:rPr>
              <a:t> </a:t>
            </a:r>
            <a:r>
              <a:rPr lang="en-US" sz="3600" b="1" dirty="0">
                <a:latin typeface="Tahoma" pitchFamily="34" charset="0"/>
              </a:rPr>
              <a:t>of </a:t>
            </a:r>
            <a:r>
              <a:rPr lang="en-US" sz="3600" b="1" dirty="0" smtClean="0">
                <a:solidFill>
                  <a:srgbClr val="FF0000"/>
                </a:solidFill>
                <a:latin typeface="Tahoma" pitchFamily="34" charset="0"/>
              </a:rPr>
              <a:t>weights/biases </a:t>
            </a:r>
            <a:endParaRPr lang="en-US" sz="3600" b="1" dirty="0">
              <a:solidFill>
                <a:srgbClr val="FF0000"/>
              </a:solidFill>
              <a:latin typeface="Tahom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4322"/>
                                        </p:tgtEl>
                                        <p:attrNameLst>
                                          <p:attrName>style.visibility</p:attrName>
                                        </p:attrNameLst>
                                      </p:cBhvr>
                                      <p:to>
                                        <p:strVal val="visible"/>
                                      </p:to>
                                    </p:set>
                                    <p:anim calcmode="lin" valueType="num">
                                      <p:cBhvr additive="base">
                                        <p:cTn id="7" dur="500" fill="hold"/>
                                        <p:tgtEl>
                                          <p:spTgt spid="184322"/>
                                        </p:tgtEl>
                                        <p:attrNameLst>
                                          <p:attrName>ppt_x</p:attrName>
                                        </p:attrNameLst>
                                      </p:cBhvr>
                                      <p:tavLst>
                                        <p:tav tm="0">
                                          <p:val>
                                            <p:strVal val="#ppt_x"/>
                                          </p:val>
                                        </p:tav>
                                        <p:tav tm="100000">
                                          <p:val>
                                            <p:strVal val="#ppt_x"/>
                                          </p:val>
                                        </p:tav>
                                      </p:tavLst>
                                    </p:anim>
                                    <p:anim calcmode="lin" valueType="num">
                                      <p:cBhvr additive="base">
                                        <p:cTn id="8" dur="500" fill="hold"/>
                                        <p:tgtEl>
                                          <p:spTgt spid="1843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4323"/>
                                        </p:tgtEl>
                                        <p:attrNameLst>
                                          <p:attrName>style.visibility</p:attrName>
                                        </p:attrNameLst>
                                      </p:cBhvr>
                                      <p:to>
                                        <p:strVal val="visible"/>
                                      </p:to>
                                    </p:set>
                                    <p:anim calcmode="lin" valueType="num">
                                      <p:cBhvr additive="base">
                                        <p:cTn id="13" dur="500" fill="hold"/>
                                        <p:tgtEl>
                                          <p:spTgt spid="184323"/>
                                        </p:tgtEl>
                                        <p:attrNameLst>
                                          <p:attrName>ppt_x</p:attrName>
                                        </p:attrNameLst>
                                      </p:cBhvr>
                                      <p:tavLst>
                                        <p:tav tm="0">
                                          <p:val>
                                            <p:strVal val="#ppt_x"/>
                                          </p:val>
                                        </p:tav>
                                        <p:tav tm="100000">
                                          <p:val>
                                            <p:strVal val="#ppt_x"/>
                                          </p:val>
                                        </p:tav>
                                      </p:tavLst>
                                    </p:anim>
                                    <p:anim calcmode="lin" valueType="num">
                                      <p:cBhvr additive="base">
                                        <p:cTn id="14" dur="500" fill="hold"/>
                                        <p:tgtEl>
                                          <p:spTgt spid="1843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4324"/>
                                        </p:tgtEl>
                                        <p:attrNameLst>
                                          <p:attrName>style.visibility</p:attrName>
                                        </p:attrNameLst>
                                      </p:cBhvr>
                                      <p:to>
                                        <p:strVal val="visible"/>
                                      </p:to>
                                    </p:set>
                                    <p:anim calcmode="lin" valueType="num">
                                      <p:cBhvr additive="base">
                                        <p:cTn id="19" dur="500" fill="hold"/>
                                        <p:tgtEl>
                                          <p:spTgt spid="184324"/>
                                        </p:tgtEl>
                                        <p:attrNameLst>
                                          <p:attrName>ppt_x</p:attrName>
                                        </p:attrNameLst>
                                      </p:cBhvr>
                                      <p:tavLst>
                                        <p:tav tm="0">
                                          <p:val>
                                            <p:strVal val="#ppt_x"/>
                                          </p:val>
                                        </p:tav>
                                        <p:tav tm="100000">
                                          <p:val>
                                            <p:strVal val="#ppt_x"/>
                                          </p:val>
                                        </p:tav>
                                      </p:tavLst>
                                    </p:anim>
                                    <p:anim calcmode="lin" valueType="num">
                                      <p:cBhvr additive="base">
                                        <p:cTn id="20" dur="500" fill="hold"/>
                                        <p:tgtEl>
                                          <p:spTgt spid="1843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4325"/>
                                        </p:tgtEl>
                                        <p:attrNameLst>
                                          <p:attrName>style.visibility</p:attrName>
                                        </p:attrNameLst>
                                      </p:cBhvr>
                                      <p:to>
                                        <p:strVal val="visible"/>
                                      </p:to>
                                    </p:set>
                                    <p:anim calcmode="lin" valueType="num">
                                      <p:cBhvr additive="base">
                                        <p:cTn id="25" dur="500" fill="hold"/>
                                        <p:tgtEl>
                                          <p:spTgt spid="184325"/>
                                        </p:tgtEl>
                                        <p:attrNameLst>
                                          <p:attrName>ppt_x</p:attrName>
                                        </p:attrNameLst>
                                      </p:cBhvr>
                                      <p:tavLst>
                                        <p:tav tm="0">
                                          <p:val>
                                            <p:strVal val="#ppt_x"/>
                                          </p:val>
                                        </p:tav>
                                        <p:tav tm="100000">
                                          <p:val>
                                            <p:strVal val="#ppt_x"/>
                                          </p:val>
                                        </p:tav>
                                      </p:tavLst>
                                    </p:anim>
                                    <p:anim calcmode="lin" valueType="num">
                                      <p:cBhvr additive="base">
                                        <p:cTn id="26" dur="500" fill="hold"/>
                                        <p:tgtEl>
                                          <p:spTgt spid="18432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4326"/>
                                        </p:tgtEl>
                                        <p:attrNameLst>
                                          <p:attrName>style.visibility</p:attrName>
                                        </p:attrNameLst>
                                      </p:cBhvr>
                                      <p:to>
                                        <p:strVal val="visible"/>
                                      </p:to>
                                    </p:set>
                                    <p:anim calcmode="lin" valueType="num">
                                      <p:cBhvr additive="base">
                                        <p:cTn id="31" dur="500" fill="hold"/>
                                        <p:tgtEl>
                                          <p:spTgt spid="184326"/>
                                        </p:tgtEl>
                                        <p:attrNameLst>
                                          <p:attrName>ppt_x</p:attrName>
                                        </p:attrNameLst>
                                      </p:cBhvr>
                                      <p:tavLst>
                                        <p:tav tm="0">
                                          <p:val>
                                            <p:strVal val="#ppt_x"/>
                                          </p:val>
                                        </p:tav>
                                        <p:tav tm="100000">
                                          <p:val>
                                            <p:strVal val="#ppt_x"/>
                                          </p:val>
                                        </p:tav>
                                      </p:tavLst>
                                    </p:anim>
                                    <p:anim calcmode="lin" valueType="num">
                                      <p:cBhvr additive="base">
                                        <p:cTn id="32" dur="500" fill="hold"/>
                                        <p:tgtEl>
                                          <p:spTgt spid="1843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2" grpId="0"/>
      <p:bldP spid="184323" grpId="0"/>
      <p:bldP spid="184324" grpId="0"/>
      <p:bldP spid="184325" grpId="0"/>
      <p:bldP spid="1843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0" y="0"/>
            <a:ext cx="8991600" cy="6858000"/>
          </a:xfrm>
        </p:spPr>
        <p:txBody>
          <a:bodyPr>
            <a:normAutofit fontScale="92500" lnSpcReduction="20000"/>
          </a:bodyPr>
          <a:lstStyle/>
          <a:p>
            <a:pPr fontAlgn="base"/>
            <a:r>
              <a:rPr lang="en-US" sz="3800" b="1" i="1" dirty="0" err="1" smtClean="0"/>
              <a:t>Backpropagation</a:t>
            </a:r>
            <a:r>
              <a:rPr lang="en-US" sz="3800" b="1" i="1" dirty="0" smtClean="0"/>
              <a:t> is a very popular neural network learning algorithm because it is conceptually </a:t>
            </a:r>
            <a:r>
              <a:rPr lang="en-US" sz="3800" b="1" i="1" dirty="0" smtClean="0">
                <a:solidFill>
                  <a:srgbClr val="FF0000"/>
                </a:solidFill>
              </a:rPr>
              <a:t>simple, computationally efficient, and because it often works</a:t>
            </a:r>
            <a:r>
              <a:rPr lang="en-US" sz="3800" b="1" i="1" dirty="0" smtClean="0"/>
              <a:t>. </a:t>
            </a:r>
          </a:p>
          <a:p>
            <a:pPr fontAlgn="base"/>
            <a:r>
              <a:rPr lang="en-US" sz="3800" b="1" i="1" dirty="0" smtClean="0"/>
              <a:t>[Simplest control system that does its work is the best]</a:t>
            </a:r>
          </a:p>
          <a:p>
            <a:pPr fontAlgn="base"/>
            <a:endParaRPr lang="en-US" sz="3800" b="1" i="1" dirty="0" smtClean="0"/>
          </a:p>
          <a:p>
            <a:pPr fontAlgn="base"/>
            <a:r>
              <a:rPr lang="en-US" sz="3800" b="1" i="1" dirty="0" smtClean="0"/>
              <a:t>However, getting it to work well, and sometimes to work at all, seem </a:t>
            </a:r>
            <a:r>
              <a:rPr lang="en-US" sz="3800" b="1" i="1" dirty="0" smtClean="0">
                <a:solidFill>
                  <a:srgbClr val="FF0000"/>
                </a:solidFill>
              </a:rPr>
              <a:t>more of an art than a science.</a:t>
            </a:r>
          </a:p>
          <a:p>
            <a:pPr fontAlgn="base"/>
            <a:endParaRPr lang="en-US" sz="3800" b="1" dirty="0" smtClean="0"/>
          </a:p>
          <a:p>
            <a:pPr fontAlgn="base"/>
            <a:r>
              <a:rPr lang="en-US" sz="3800" b="1" dirty="0" smtClean="0"/>
              <a:t>there are no rules to follow to “</a:t>
            </a:r>
            <a:r>
              <a:rPr lang="en-US" sz="3800" b="1" i="1" dirty="0" smtClean="0"/>
              <a:t>best</a:t>
            </a:r>
            <a:r>
              <a:rPr lang="en-US" sz="3800" b="1" dirty="0" smtClean="0"/>
              <a:t>” configure a model and training process.</a:t>
            </a:r>
          </a:p>
          <a:p>
            <a:pPr fontAlgn="base"/>
            <a:endParaRPr lang="en-US" sz="3800" dirty="0" smtClean="0"/>
          </a:p>
          <a:p>
            <a:pPr fontAlgn="base"/>
            <a:endParaRPr lang="en-US" sz="3800"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4" name="Rectangle 2"/>
          <p:cNvSpPr>
            <a:spLocks noChangeArrowheads="1"/>
          </p:cNvSpPr>
          <p:nvPr/>
        </p:nvSpPr>
        <p:spPr bwMode="auto">
          <a:xfrm>
            <a:off x="0" y="304800"/>
            <a:ext cx="9093200" cy="519113"/>
          </a:xfrm>
          <a:prstGeom prst="rect">
            <a:avLst/>
          </a:prstGeom>
          <a:noFill/>
          <a:ln w="9525">
            <a:noFill/>
            <a:miter lim="800000"/>
            <a:headEnd/>
            <a:tailEnd/>
          </a:ln>
        </p:spPr>
        <p:txBody>
          <a:bodyPr wrap="none" anchor="ctr">
            <a:spAutoFit/>
          </a:bodyPr>
          <a:lstStyle/>
          <a:p>
            <a:r>
              <a:rPr lang="en-US" sz="2800" b="1">
                <a:solidFill>
                  <a:srgbClr val="FF0000"/>
                </a:solidFill>
                <a:latin typeface="Tahoma" pitchFamily="34" charset="0"/>
              </a:rPr>
              <a:t>INSTANTEOUS BACK PROPAGATION ALGORITHM</a:t>
            </a:r>
            <a:r>
              <a:rPr lang="en-US" sz="2800">
                <a:solidFill>
                  <a:srgbClr val="FF0000"/>
                </a:solidFill>
                <a:latin typeface="Tahoma" pitchFamily="34" charset="0"/>
              </a:rPr>
              <a:t> </a:t>
            </a:r>
          </a:p>
        </p:txBody>
      </p:sp>
      <p:graphicFrame>
        <p:nvGraphicFramePr>
          <p:cNvPr id="58370" name="Object 4"/>
          <p:cNvGraphicFramePr>
            <a:graphicFrameLocks noChangeAspect="1"/>
          </p:cNvGraphicFramePr>
          <p:nvPr/>
        </p:nvGraphicFramePr>
        <p:xfrm>
          <a:off x="1781175" y="1905000"/>
          <a:ext cx="4565650" cy="808038"/>
        </p:xfrm>
        <a:graphic>
          <a:graphicData uri="http://schemas.openxmlformats.org/presentationml/2006/ole">
            <p:oleObj spid="_x0000_s2013186" name="Equation" r:id="rId3" imgW="1790640" imgH="317160" progId="Equation.DSMT4">
              <p:embed/>
            </p:oleObj>
          </a:graphicData>
        </a:graphic>
      </p:graphicFrame>
      <p:sp>
        <p:nvSpPr>
          <p:cNvPr id="34823" name="Rectangle 5"/>
          <p:cNvSpPr>
            <a:spLocks noChangeArrowheads="1"/>
          </p:cNvSpPr>
          <p:nvPr/>
        </p:nvSpPr>
        <p:spPr bwMode="auto">
          <a:xfrm>
            <a:off x="4062413" y="3624263"/>
            <a:ext cx="392112" cy="304800"/>
          </a:xfrm>
          <a:prstGeom prst="rect">
            <a:avLst/>
          </a:prstGeom>
          <a:noFill/>
          <a:ln w="9525">
            <a:noFill/>
            <a:miter lim="800000"/>
            <a:headEnd/>
            <a:tailEnd/>
          </a:ln>
        </p:spPr>
        <p:txBody>
          <a:bodyPr wrap="none" anchor="ctr">
            <a:spAutoFit/>
          </a:bodyPr>
          <a:lstStyle/>
          <a:p>
            <a:r>
              <a:rPr lang="en-US" sz="1200">
                <a:latin typeface="Times New Roman" pitchFamily="18" charset="0"/>
                <a:ea typeface="MS Mincho" pitchFamily="49" charset="-128"/>
                <a:cs typeface="Times New Roman" pitchFamily="18" charset="0"/>
              </a:rPr>
              <a:t>    </a:t>
            </a:r>
            <a:r>
              <a:rPr lang="en-US" sz="1400">
                <a:latin typeface="Tahoma" pitchFamily="34" charset="0"/>
                <a:ea typeface="MS Mincho" pitchFamily="49" charset="-128"/>
                <a:cs typeface="Times New Roman" pitchFamily="18" charset="0"/>
              </a:rPr>
              <a:t> </a:t>
            </a:r>
            <a:endParaRPr lang="en-US" sz="2400">
              <a:latin typeface="Times New Roman" pitchFamily="18" charset="0"/>
              <a:ea typeface="MS Mincho" pitchFamily="49" charset="-128"/>
              <a:cs typeface="Times New Roman" pitchFamily="18" charset="0"/>
            </a:endParaRPr>
          </a:p>
        </p:txBody>
      </p:sp>
      <p:graphicFrame>
        <p:nvGraphicFramePr>
          <p:cNvPr id="22531" name="Object 7"/>
          <p:cNvGraphicFramePr>
            <a:graphicFrameLocks noChangeAspect="1"/>
          </p:cNvGraphicFramePr>
          <p:nvPr/>
        </p:nvGraphicFramePr>
        <p:xfrm>
          <a:off x="1905000" y="3048000"/>
          <a:ext cx="4400550" cy="808037"/>
        </p:xfrm>
        <a:graphic>
          <a:graphicData uri="http://schemas.openxmlformats.org/presentationml/2006/ole">
            <p:oleObj spid="_x0000_s2013187" name="Equation" r:id="rId4" imgW="1765080" imgH="317160" progId="Equation.DSMT4">
              <p:embed/>
            </p:oleObj>
          </a:graphicData>
        </a:graphic>
      </p:graphicFrame>
      <p:graphicFrame>
        <p:nvGraphicFramePr>
          <p:cNvPr id="22532" name="Object 9"/>
          <p:cNvGraphicFramePr>
            <a:graphicFrameLocks noChangeAspect="1"/>
          </p:cNvGraphicFramePr>
          <p:nvPr/>
        </p:nvGraphicFramePr>
        <p:xfrm>
          <a:off x="228600" y="4114800"/>
          <a:ext cx="8193088" cy="1177925"/>
        </p:xfrm>
        <a:graphic>
          <a:graphicData uri="http://schemas.openxmlformats.org/presentationml/2006/ole">
            <p:oleObj spid="_x0000_s2013188" name="Equation" r:id="rId5" imgW="3848040" imgH="431640" progId="Equation.DSMT4">
              <p:embed/>
            </p:oleObj>
          </a:graphicData>
        </a:graphic>
      </p:graphicFrame>
      <p:sp>
        <p:nvSpPr>
          <p:cNvPr id="34824" name="Rectangle 10"/>
          <p:cNvSpPr>
            <a:spLocks noChangeArrowheads="1"/>
          </p:cNvSpPr>
          <p:nvPr/>
        </p:nvSpPr>
        <p:spPr bwMode="auto">
          <a:xfrm>
            <a:off x="3816350" y="3624263"/>
            <a:ext cx="811213" cy="304800"/>
          </a:xfrm>
          <a:prstGeom prst="rect">
            <a:avLst/>
          </a:prstGeom>
          <a:noFill/>
          <a:ln w="9525">
            <a:noFill/>
            <a:miter lim="800000"/>
            <a:headEnd/>
            <a:tailEnd/>
          </a:ln>
        </p:spPr>
        <p:txBody>
          <a:bodyPr wrap="none" anchor="ctr">
            <a:spAutoFit/>
          </a:bodyPr>
          <a:lstStyle/>
          <a:p>
            <a:r>
              <a:rPr lang="en-US" sz="1200">
                <a:latin typeface="Times New Roman" pitchFamily="18" charset="0"/>
                <a:ea typeface="MS Mincho" pitchFamily="49" charset="-128"/>
                <a:cs typeface="Times New Roman" pitchFamily="18" charset="0"/>
              </a:rPr>
              <a:t>               </a:t>
            </a:r>
            <a:r>
              <a:rPr lang="en-US" sz="1400">
                <a:latin typeface="Tahoma" pitchFamily="34" charset="0"/>
                <a:ea typeface="MS Mincho" pitchFamily="49" charset="-128"/>
                <a:cs typeface="Times New Roman" pitchFamily="18" charset="0"/>
              </a:rPr>
              <a:t> </a:t>
            </a:r>
            <a:endParaRPr lang="en-US" sz="2400">
              <a:latin typeface="Times New Roman" pitchFamily="18" charset="0"/>
              <a:ea typeface="MS Mincho" pitchFamily="49" charset="-128"/>
              <a:cs typeface="Times New Roman" pitchFamily="18" charset="0"/>
            </a:endParaRPr>
          </a:p>
        </p:txBody>
      </p:sp>
      <p:graphicFrame>
        <p:nvGraphicFramePr>
          <p:cNvPr id="22533" name="Object 12"/>
          <p:cNvGraphicFramePr>
            <a:graphicFrameLocks noChangeAspect="1"/>
          </p:cNvGraphicFramePr>
          <p:nvPr/>
        </p:nvGraphicFramePr>
        <p:xfrm>
          <a:off x="457200" y="5410200"/>
          <a:ext cx="7543800" cy="1177925"/>
        </p:xfrm>
        <a:graphic>
          <a:graphicData uri="http://schemas.openxmlformats.org/presentationml/2006/ole">
            <p:oleObj spid="_x0000_s2013189" name="Equation" r:id="rId6" imgW="3771720" imgH="431640" progId="Equation.DSMT4">
              <p:embed/>
            </p:oleObj>
          </a:graphicData>
        </a:graphic>
      </p:graphicFrame>
      <p:pic>
        <p:nvPicPr>
          <p:cNvPr id="34826" name="Picture 10"/>
          <p:cNvPicPr>
            <a:picLocks noChangeAspect="1" noChangeArrowheads="1"/>
          </p:cNvPicPr>
          <p:nvPr/>
        </p:nvPicPr>
        <p:blipFill>
          <a:blip r:embed="rId7" cstate="print"/>
          <a:srcRect/>
          <a:stretch>
            <a:fillRect/>
          </a:stretch>
        </p:blipFill>
        <p:spPr bwMode="auto">
          <a:xfrm>
            <a:off x="1295400" y="685800"/>
            <a:ext cx="6086475" cy="1238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534"/>
                                        </p:tgtEl>
                                        <p:attrNameLst>
                                          <p:attrName>style.visibility</p:attrName>
                                        </p:attrNameLst>
                                      </p:cBhvr>
                                      <p:to>
                                        <p:strVal val="visible"/>
                                      </p:to>
                                    </p:set>
                                    <p:anim calcmode="lin" valueType="num">
                                      <p:cBhvr additive="base">
                                        <p:cTn id="7" dur="500" fill="hold"/>
                                        <p:tgtEl>
                                          <p:spTgt spid="22534"/>
                                        </p:tgtEl>
                                        <p:attrNameLst>
                                          <p:attrName>ppt_x</p:attrName>
                                        </p:attrNameLst>
                                      </p:cBhvr>
                                      <p:tavLst>
                                        <p:tav tm="0">
                                          <p:val>
                                            <p:strVal val="#ppt_x"/>
                                          </p:val>
                                        </p:tav>
                                        <p:tav tm="100000">
                                          <p:val>
                                            <p:strVal val="#ppt_x"/>
                                          </p:val>
                                        </p:tav>
                                      </p:tavLst>
                                    </p:anim>
                                    <p:anim calcmode="lin" valueType="num">
                                      <p:cBhvr additive="base">
                                        <p:cTn id="8" dur="500" fill="hold"/>
                                        <p:tgtEl>
                                          <p:spTgt spid="225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4826"/>
                                        </p:tgtEl>
                                        <p:attrNameLst>
                                          <p:attrName>style.visibility</p:attrName>
                                        </p:attrNameLst>
                                      </p:cBhvr>
                                      <p:to>
                                        <p:strVal val="visible"/>
                                      </p:to>
                                    </p:set>
                                    <p:anim calcmode="lin" valueType="num">
                                      <p:cBhvr additive="base">
                                        <p:cTn id="13" dur="500" fill="hold"/>
                                        <p:tgtEl>
                                          <p:spTgt spid="34826"/>
                                        </p:tgtEl>
                                        <p:attrNameLst>
                                          <p:attrName>ppt_x</p:attrName>
                                        </p:attrNameLst>
                                      </p:cBhvr>
                                      <p:tavLst>
                                        <p:tav tm="0">
                                          <p:val>
                                            <p:strVal val="#ppt_x"/>
                                          </p:val>
                                        </p:tav>
                                        <p:tav tm="100000">
                                          <p:val>
                                            <p:strVal val="#ppt_x"/>
                                          </p:val>
                                        </p:tav>
                                      </p:tavLst>
                                    </p:anim>
                                    <p:anim calcmode="lin" valueType="num">
                                      <p:cBhvr additive="base">
                                        <p:cTn id="14" dur="500" fill="hold"/>
                                        <p:tgtEl>
                                          <p:spTgt spid="348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8370"/>
                                        </p:tgtEl>
                                        <p:attrNameLst>
                                          <p:attrName>style.visibility</p:attrName>
                                        </p:attrNameLst>
                                      </p:cBhvr>
                                      <p:to>
                                        <p:strVal val="visible"/>
                                      </p:to>
                                    </p:set>
                                    <p:anim calcmode="lin" valueType="num">
                                      <p:cBhvr additive="base">
                                        <p:cTn id="19" dur="500" fill="hold"/>
                                        <p:tgtEl>
                                          <p:spTgt spid="58370"/>
                                        </p:tgtEl>
                                        <p:attrNameLst>
                                          <p:attrName>ppt_x</p:attrName>
                                        </p:attrNameLst>
                                      </p:cBhvr>
                                      <p:tavLst>
                                        <p:tav tm="0">
                                          <p:val>
                                            <p:strVal val="#ppt_x"/>
                                          </p:val>
                                        </p:tav>
                                        <p:tav tm="100000">
                                          <p:val>
                                            <p:strVal val="#ppt_x"/>
                                          </p:val>
                                        </p:tav>
                                      </p:tavLst>
                                    </p:anim>
                                    <p:anim calcmode="lin" valueType="num">
                                      <p:cBhvr additive="base">
                                        <p:cTn id="20" dur="500" fill="hold"/>
                                        <p:tgtEl>
                                          <p:spTgt spid="5837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2531"/>
                                        </p:tgtEl>
                                        <p:attrNameLst>
                                          <p:attrName>style.visibility</p:attrName>
                                        </p:attrNameLst>
                                      </p:cBhvr>
                                      <p:to>
                                        <p:strVal val="visible"/>
                                      </p:to>
                                    </p:set>
                                    <p:anim calcmode="lin" valueType="num">
                                      <p:cBhvr additive="base">
                                        <p:cTn id="25" dur="500" fill="hold"/>
                                        <p:tgtEl>
                                          <p:spTgt spid="22531"/>
                                        </p:tgtEl>
                                        <p:attrNameLst>
                                          <p:attrName>ppt_x</p:attrName>
                                        </p:attrNameLst>
                                      </p:cBhvr>
                                      <p:tavLst>
                                        <p:tav tm="0">
                                          <p:val>
                                            <p:strVal val="#ppt_x"/>
                                          </p:val>
                                        </p:tav>
                                        <p:tav tm="100000">
                                          <p:val>
                                            <p:strVal val="#ppt_x"/>
                                          </p:val>
                                        </p:tav>
                                      </p:tavLst>
                                    </p:anim>
                                    <p:anim calcmode="lin" valueType="num">
                                      <p:cBhvr additive="base">
                                        <p:cTn id="26" dur="500" fill="hold"/>
                                        <p:tgtEl>
                                          <p:spTgt spid="2253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2532"/>
                                        </p:tgtEl>
                                        <p:attrNameLst>
                                          <p:attrName>style.visibility</p:attrName>
                                        </p:attrNameLst>
                                      </p:cBhvr>
                                      <p:to>
                                        <p:strVal val="visible"/>
                                      </p:to>
                                    </p:set>
                                    <p:anim calcmode="lin" valueType="num">
                                      <p:cBhvr additive="base">
                                        <p:cTn id="31" dur="500" fill="hold"/>
                                        <p:tgtEl>
                                          <p:spTgt spid="22532"/>
                                        </p:tgtEl>
                                        <p:attrNameLst>
                                          <p:attrName>ppt_x</p:attrName>
                                        </p:attrNameLst>
                                      </p:cBhvr>
                                      <p:tavLst>
                                        <p:tav tm="0">
                                          <p:val>
                                            <p:strVal val="#ppt_x"/>
                                          </p:val>
                                        </p:tav>
                                        <p:tav tm="100000">
                                          <p:val>
                                            <p:strVal val="#ppt_x"/>
                                          </p:val>
                                        </p:tav>
                                      </p:tavLst>
                                    </p:anim>
                                    <p:anim calcmode="lin" valueType="num">
                                      <p:cBhvr additive="base">
                                        <p:cTn id="32" dur="500" fill="hold"/>
                                        <p:tgtEl>
                                          <p:spTgt spid="2253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2533"/>
                                        </p:tgtEl>
                                        <p:attrNameLst>
                                          <p:attrName>style.visibility</p:attrName>
                                        </p:attrNameLst>
                                      </p:cBhvr>
                                      <p:to>
                                        <p:strVal val="visible"/>
                                      </p:to>
                                    </p:set>
                                    <p:anim calcmode="lin" valueType="num">
                                      <p:cBhvr additive="base">
                                        <p:cTn id="37" dur="500" fill="hold"/>
                                        <p:tgtEl>
                                          <p:spTgt spid="22533"/>
                                        </p:tgtEl>
                                        <p:attrNameLst>
                                          <p:attrName>ppt_x</p:attrName>
                                        </p:attrNameLst>
                                      </p:cBhvr>
                                      <p:tavLst>
                                        <p:tav tm="0">
                                          <p:val>
                                            <p:strVal val="#ppt_x"/>
                                          </p:val>
                                        </p:tav>
                                        <p:tav tm="100000">
                                          <p:val>
                                            <p:strVal val="#ppt_x"/>
                                          </p:val>
                                        </p:tav>
                                      </p:tavLst>
                                    </p:anim>
                                    <p:anim calcmode="lin" valueType="num">
                                      <p:cBhvr additive="base">
                                        <p:cTn id="38" dur="500" fill="hold"/>
                                        <p:tgtEl>
                                          <p:spTgt spid="225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65" name="Object 24"/>
          <p:cNvGraphicFramePr>
            <a:graphicFrameLocks noChangeAspect="1"/>
          </p:cNvGraphicFramePr>
          <p:nvPr>
            <p:ph sz="quarter" idx="4294967295"/>
          </p:nvPr>
        </p:nvGraphicFramePr>
        <p:xfrm>
          <a:off x="4267200" y="2895600"/>
          <a:ext cx="3124200" cy="1074738"/>
        </p:xfrm>
        <a:graphic>
          <a:graphicData uri="http://schemas.openxmlformats.org/presentationml/2006/ole">
            <p:oleObj spid="_x0000_s2014210" name="Equation" r:id="rId3" imgW="1218960" imgH="419040" progId="Equation.3">
              <p:embed/>
            </p:oleObj>
          </a:graphicData>
        </a:graphic>
      </p:graphicFrame>
      <p:graphicFrame>
        <p:nvGraphicFramePr>
          <p:cNvPr id="23566" name="Object 27"/>
          <p:cNvGraphicFramePr>
            <a:graphicFrameLocks noChangeAspect="1"/>
          </p:cNvGraphicFramePr>
          <p:nvPr/>
        </p:nvGraphicFramePr>
        <p:xfrm>
          <a:off x="0" y="2895600"/>
          <a:ext cx="3429000" cy="1163638"/>
        </p:xfrm>
        <a:graphic>
          <a:graphicData uri="http://schemas.openxmlformats.org/presentationml/2006/ole">
            <p:oleObj spid="_x0000_s2014211" name="Equation" r:id="rId4" imgW="1231560" imgH="419040" progId="Equation.3">
              <p:embed/>
            </p:oleObj>
          </a:graphicData>
        </a:graphic>
      </p:graphicFrame>
      <p:graphicFrame>
        <p:nvGraphicFramePr>
          <p:cNvPr id="18" name="Object 15"/>
          <p:cNvGraphicFramePr>
            <a:graphicFrameLocks noChangeAspect="1"/>
          </p:cNvGraphicFramePr>
          <p:nvPr/>
        </p:nvGraphicFramePr>
        <p:xfrm>
          <a:off x="0" y="1447800"/>
          <a:ext cx="2503488" cy="1035050"/>
        </p:xfrm>
        <a:graphic>
          <a:graphicData uri="http://schemas.openxmlformats.org/presentationml/2006/ole">
            <p:oleObj spid="_x0000_s2014212" name="Equation" r:id="rId5" imgW="952200" imgH="393480" progId="Equation.3">
              <p:embed/>
            </p:oleObj>
          </a:graphicData>
        </a:graphic>
      </p:graphicFrame>
      <p:graphicFrame>
        <p:nvGraphicFramePr>
          <p:cNvPr id="12" name="Object 5"/>
          <p:cNvGraphicFramePr>
            <a:graphicFrameLocks noChangeAspect="1"/>
          </p:cNvGraphicFramePr>
          <p:nvPr/>
        </p:nvGraphicFramePr>
        <p:xfrm>
          <a:off x="279400" y="4419600"/>
          <a:ext cx="3403600" cy="1270000"/>
        </p:xfrm>
        <a:graphic>
          <a:graphicData uri="http://schemas.openxmlformats.org/presentationml/2006/ole">
            <p:oleObj spid="_x0000_s2014213" name="Equation" r:id="rId6" imgW="850680" imgH="317160" progId="Equation.DSMT4">
              <p:embed/>
            </p:oleObj>
          </a:graphicData>
        </a:graphic>
      </p:graphicFrame>
      <p:graphicFrame>
        <p:nvGraphicFramePr>
          <p:cNvPr id="8198" name="Object 6"/>
          <p:cNvGraphicFramePr>
            <a:graphicFrameLocks noChangeAspect="1"/>
          </p:cNvGraphicFramePr>
          <p:nvPr/>
        </p:nvGraphicFramePr>
        <p:xfrm>
          <a:off x="4851400" y="4343400"/>
          <a:ext cx="3454400" cy="1270000"/>
        </p:xfrm>
        <a:graphic>
          <a:graphicData uri="http://schemas.openxmlformats.org/presentationml/2006/ole">
            <p:oleObj spid="_x0000_s2014214" name="Equation" r:id="rId7" imgW="863280" imgH="317160" progId="Equation.DSMT4">
              <p:embed/>
            </p:oleObj>
          </a:graphicData>
        </a:graphic>
      </p:graphicFrame>
      <p:graphicFrame>
        <p:nvGraphicFramePr>
          <p:cNvPr id="8199" name="Object 7"/>
          <p:cNvGraphicFramePr>
            <a:graphicFrameLocks noChangeAspect="1"/>
          </p:cNvGraphicFramePr>
          <p:nvPr/>
        </p:nvGraphicFramePr>
        <p:xfrm>
          <a:off x="4699000" y="5588000"/>
          <a:ext cx="3759200" cy="1270000"/>
        </p:xfrm>
        <a:graphic>
          <a:graphicData uri="http://schemas.openxmlformats.org/presentationml/2006/ole">
            <p:oleObj spid="_x0000_s2014215" name="Equation" r:id="rId8" imgW="939600" imgH="317160" progId="Equation.DSMT4">
              <p:embed/>
            </p:oleObj>
          </a:graphicData>
        </a:graphic>
      </p:graphicFrame>
      <p:graphicFrame>
        <p:nvGraphicFramePr>
          <p:cNvPr id="8200" name="Object 8"/>
          <p:cNvGraphicFramePr>
            <a:graphicFrameLocks noChangeAspect="1"/>
          </p:cNvGraphicFramePr>
          <p:nvPr/>
        </p:nvGraphicFramePr>
        <p:xfrm>
          <a:off x="4495800" y="1371600"/>
          <a:ext cx="3606800" cy="1270000"/>
        </p:xfrm>
        <a:graphic>
          <a:graphicData uri="http://schemas.openxmlformats.org/presentationml/2006/ole">
            <p:oleObj spid="_x0000_s2014216" name="Equation" r:id="rId9" imgW="901440" imgH="317160" progId="Equation.DSMT4">
              <p:embed/>
            </p:oleObj>
          </a:graphicData>
        </a:graphic>
      </p:graphicFrame>
      <p:pic>
        <p:nvPicPr>
          <p:cNvPr id="11" name="Picture 10"/>
          <p:cNvPicPr>
            <a:picLocks noChangeAspect="1" noChangeArrowheads="1"/>
          </p:cNvPicPr>
          <p:nvPr/>
        </p:nvPicPr>
        <p:blipFill>
          <a:blip r:embed="rId10" cstate="print"/>
          <a:srcRect/>
          <a:stretch>
            <a:fillRect/>
          </a:stretch>
        </p:blipFill>
        <p:spPr bwMode="auto">
          <a:xfrm>
            <a:off x="1447800" y="0"/>
            <a:ext cx="6086475" cy="1238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200"/>
                                        </p:tgtEl>
                                        <p:attrNameLst>
                                          <p:attrName>style.visibility</p:attrName>
                                        </p:attrNameLst>
                                      </p:cBhvr>
                                      <p:to>
                                        <p:strVal val="visible"/>
                                      </p:to>
                                    </p:set>
                                    <p:anim calcmode="lin" valueType="num">
                                      <p:cBhvr additive="base">
                                        <p:cTn id="19" dur="500" fill="hold"/>
                                        <p:tgtEl>
                                          <p:spTgt spid="8200"/>
                                        </p:tgtEl>
                                        <p:attrNameLst>
                                          <p:attrName>ppt_x</p:attrName>
                                        </p:attrNameLst>
                                      </p:cBhvr>
                                      <p:tavLst>
                                        <p:tav tm="0">
                                          <p:val>
                                            <p:strVal val="#ppt_x"/>
                                          </p:val>
                                        </p:tav>
                                        <p:tav tm="100000">
                                          <p:val>
                                            <p:strVal val="#ppt_x"/>
                                          </p:val>
                                        </p:tav>
                                      </p:tavLst>
                                    </p:anim>
                                    <p:anim calcmode="lin" valueType="num">
                                      <p:cBhvr additive="base">
                                        <p:cTn id="20" dur="500" fill="hold"/>
                                        <p:tgtEl>
                                          <p:spTgt spid="820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3566"/>
                                        </p:tgtEl>
                                        <p:attrNameLst>
                                          <p:attrName>style.visibility</p:attrName>
                                        </p:attrNameLst>
                                      </p:cBhvr>
                                      <p:to>
                                        <p:strVal val="visible"/>
                                      </p:to>
                                    </p:set>
                                    <p:anim calcmode="lin" valueType="num">
                                      <p:cBhvr additive="base">
                                        <p:cTn id="25" dur="500" fill="hold"/>
                                        <p:tgtEl>
                                          <p:spTgt spid="23566"/>
                                        </p:tgtEl>
                                        <p:attrNameLst>
                                          <p:attrName>ppt_x</p:attrName>
                                        </p:attrNameLst>
                                      </p:cBhvr>
                                      <p:tavLst>
                                        <p:tav tm="0">
                                          <p:val>
                                            <p:strVal val="#ppt_x"/>
                                          </p:val>
                                        </p:tav>
                                        <p:tav tm="100000">
                                          <p:val>
                                            <p:strVal val="#ppt_x"/>
                                          </p:val>
                                        </p:tav>
                                      </p:tavLst>
                                    </p:anim>
                                    <p:anim calcmode="lin" valueType="num">
                                      <p:cBhvr additive="base">
                                        <p:cTn id="26" dur="500" fill="hold"/>
                                        <p:tgtEl>
                                          <p:spTgt spid="2356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3565"/>
                                        </p:tgtEl>
                                        <p:attrNameLst>
                                          <p:attrName>style.visibility</p:attrName>
                                        </p:attrNameLst>
                                      </p:cBhvr>
                                      <p:to>
                                        <p:strVal val="visible"/>
                                      </p:to>
                                    </p:set>
                                    <p:anim calcmode="lin" valueType="num">
                                      <p:cBhvr additive="base">
                                        <p:cTn id="31" dur="500" fill="hold"/>
                                        <p:tgtEl>
                                          <p:spTgt spid="23565"/>
                                        </p:tgtEl>
                                        <p:attrNameLst>
                                          <p:attrName>ppt_x</p:attrName>
                                        </p:attrNameLst>
                                      </p:cBhvr>
                                      <p:tavLst>
                                        <p:tav tm="0">
                                          <p:val>
                                            <p:strVal val="#ppt_x"/>
                                          </p:val>
                                        </p:tav>
                                        <p:tav tm="100000">
                                          <p:val>
                                            <p:strVal val="#ppt_x"/>
                                          </p:val>
                                        </p:tav>
                                      </p:tavLst>
                                    </p:anim>
                                    <p:anim calcmode="lin" valueType="num">
                                      <p:cBhvr additive="base">
                                        <p:cTn id="32" dur="500" fill="hold"/>
                                        <p:tgtEl>
                                          <p:spTgt spid="2356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198"/>
                                        </p:tgtEl>
                                        <p:attrNameLst>
                                          <p:attrName>style.visibility</p:attrName>
                                        </p:attrNameLst>
                                      </p:cBhvr>
                                      <p:to>
                                        <p:strVal val="visible"/>
                                      </p:to>
                                    </p:set>
                                    <p:anim calcmode="lin" valueType="num">
                                      <p:cBhvr additive="base">
                                        <p:cTn id="43" dur="500" fill="hold"/>
                                        <p:tgtEl>
                                          <p:spTgt spid="8198"/>
                                        </p:tgtEl>
                                        <p:attrNameLst>
                                          <p:attrName>ppt_x</p:attrName>
                                        </p:attrNameLst>
                                      </p:cBhvr>
                                      <p:tavLst>
                                        <p:tav tm="0">
                                          <p:val>
                                            <p:strVal val="#ppt_x"/>
                                          </p:val>
                                        </p:tav>
                                        <p:tav tm="100000">
                                          <p:val>
                                            <p:strVal val="#ppt_x"/>
                                          </p:val>
                                        </p:tav>
                                      </p:tavLst>
                                    </p:anim>
                                    <p:anim calcmode="lin" valueType="num">
                                      <p:cBhvr additive="base">
                                        <p:cTn id="44" dur="500" fill="hold"/>
                                        <p:tgtEl>
                                          <p:spTgt spid="819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199"/>
                                        </p:tgtEl>
                                        <p:attrNameLst>
                                          <p:attrName>style.visibility</p:attrName>
                                        </p:attrNameLst>
                                      </p:cBhvr>
                                      <p:to>
                                        <p:strVal val="visible"/>
                                      </p:to>
                                    </p:set>
                                    <p:anim calcmode="lin" valueType="num">
                                      <p:cBhvr additive="base">
                                        <p:cTn id="49" dur="500" fill="hold"/>
                                        <p:tgtEl>
                                          <p:spTgt spid="8199"/>
                                        </p:tgtEl>
                                        <p:attrNameLst>
                                          <p:attrName>ppt_x</p:attrName>
                                        </p:attrNameLst>
                                      </p:cBhvr>
                                      <p:tavLst>
                                        <p:tav tm="0">
                                          <p:val>
                                            <p:strVal val="#ppt_x"/>
                                          </p:val>
                                        </p:tav>
                                        <p:tav tm="100000">
                                          <p:val>
                                            <p:strVal val="#ppt_x"/>
                                          </p:val>
                                        </p:tav>
                                      </p:tavLst>
                                    </p:anim>
                                    <p:anim calcmode="lin" valueType="num">
                                      <p:cBhvr additive="base">
                                        <p:cTn id="50" dur="500" fill="hold"/>
                                        <p:tgtEl>
                                          <p:spTgt spid="81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2" name="Rectangle 8"/>
          <p:cNvSpPr>
            <a:spLocks noChangeArrowheads="1"/>
          </p:cNvSpPr>
          <p:nvPr/>
        </p:nvSpPr>
        <p:spPr bwMode="auto">
          <a:xfrm>
            <a:off x="0" y="321945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graphicFrame>
        <p:nvGraphicFramePr>
          <p:cNvPr id="24579" name="Object 9"/>
          <p:cNvGraphicFramePr>
            <a:graphicFrameLocks noChangeAspect="1"/>
          </p:cNvGraphicFramePr>
          <p:nvPr/>
        </p:nvGraphicFramePr>
        <p:xfrm>
          <a:off x="1066800" y="2286000"/>
          <a:ext cx="4510088" cy="919163"/>
        </p:xfrm>
        <a:graphic>
          <a:graphicData uri="http://schemas.openxmlformats.org/presentationml/2006/ole">
            <p:oleObj spid="_x0000_s2015234" name="Equation" r:id="rId3" imgW="2057400" imgH="419040" progId="Equation.3">
              <p:embed/>
            </p:oleObj>
          </a:graphicData>
        </a:graphic>
      </p:graphicFrame>
      <p:sp>
        <p:nvSpPr>
          <p:cNvPr id="36873" name="Rectangle 11"/>
          <p:cNvSpPr>
            <a:spLocks noChangeArrowheads="1"/>
          </p:cNvSpPr>
          <p:nvPr/>
        </p:nvSpPr>
        <p:spPr bwMode="auto">
          <a:xfrm>
            <a:off x="0" y="2720975"/>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36874" name="Rectangle 13"/>
          <p:cNvSpPr>
            <a:spLocks noChangeArrowheads="1"/>
          </p:cNvSpPr>
          <p:nvPr/>
        </p:nvSpPr>
        <p:spPr bwMode="auto">
          <a:xfrm>
            <a:off x="0" y="3140075"/>
            <a:ext cx="222250" cy="274638"/>
          </a:xfrm>
          <a:prstGeom prst="rect">
            <a:avLst/>
          </a:prstGeom>
          <a:noFill/>
          <a:ln w="9525">
            <a:noFill/>
            <a:miter lim="800000"/>
            <a:headEnd/>
            <a:tailEnd/>
          </a:ln>
        </p:spPr>
        <p:txBody>
          <a:bodyPr wrap="none" anchor="ctr">
            <a:spAutoFit/>
          </a:bodyPr>
          <a:lstStyle/>
          <a:p>
            <a:r>
              <a:rPr lang="en-US" sz="1200">
                <a:latin typeface="Times New Roman" pitchFamily="18" charset="0"/>
                <a:ea typeface="MS Mincho" pitchFamily="49" charset="-128"/>
                <a:cs typeface="Times New Roman" pitchFamily="18" charset="0"/>
              </a:rPr>
              <a:t> </a:t>
            </a:r>
            <a:endParaRPr lang="en-US" sz="2400">
              <a:latin typeface="Times New Roman" pitchFamily="18" charset="0"/>
              <a:ea typeface="MS Mincho" pitchFamily="49" charset="-128"/>
              <a:cs typeface="Times New Roman" pitchFamily="18" charset="0"/>
            </a:endParaRPr>
          </a:p>
        </p:txBody>
      </p:sp>
      <p:sp>
        <p:nvSpPr>
          <p:cNvPr id="36875" name="Rectangle 15"/>
          <p:cNvSpPr>
            <a:spLocks noChangeArrowheads="1"/>
          </p:cNvSpPr>
          <p:nvPr/>
        </p:nvSpPr>
        <p:spPr bwMode="auto">
          <a:xfrm>
            <a:off x="0" y="3833813"/>
            <a:ext cx="239713" cy="304800"/>
          </a:xfrm>
          <a:prstGeom prst="rect">
            <a:avLst/>
          </a:prstGeom>
          <a:noFill/>
          <a:ln w="9525">
            <a:noFill/>
            <a:miter lim="800000"/>
            <a:headEnd/>
            <a:tailEnd/>
          </a:ln>
        </p:spPr>
        <p:txBody>
          <a:bodyPr wrap="none" anchor="ctr">
            <a:spAutoFit/>
          </a:bodyPr>
          <a:lstStyle/>
          <a:p>
            <a:r>
              <a:rPr lang="en-US" sz="1400">
                <a:latin typeface="Tahoma" pitchFamily="34" charset="0"/>
              </a:rPr>
              <a:t> </a:t>
            </a:r>
            <a:endParaRPr lang="en-US" sz="2400">
              <a:latin typeface="Times New Roman" pitchFamily="18" charset="0"/>
            </a:endParaRPr>
          </a:p>
        </p:txBody>
      </p:sp>
      <p:sp>
        <p:nvSpPr>
          <p:cNvPr id="36876" name="Rectangle 18"/>
          <p:cNvSpPr>
            <a:spLocks noChangeArrowheads="1"/>
          </p:cNvSpPr>
          <p:nvPr/>
        </p:nvSpPr>
        <p:spPr bwMode="auto">
          <a:xfrm>
            <a:off x="0" y="321945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36877" name="Rectangle 20"/>
          <p:cNvSpPr>
            <a:spLocks noChangeArrowheads="1"/>
          </p:cNvSpPr>
          <p:nvPr/>
        </p:nvSpPr>
        <p:spPr bwMode="auto">
          <a:xfrm>
            <a:off x="0" y="321945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graphicFrame>
        <p:nvGraphicFramePr>
          <p:cNvPr id="2" name="Object 21"/>
          <p:cNvGraphicFramePr>
            <a:graphicFrameLocks noChangeAspect="1"/>
          </p:cNvGraphicFramePr>
          <p:nvPr/>
        </p:nvGraphicFramePr>
        <p:xfrm>
          <a:off x="1079500" y="3402013"/>
          <a:ext cx="7192963" cy="1393825"/>
        </p:xfrm>
        <a:graphic>
          <a:graphicData uri="http://schemas.openxmlformats.org/presentationml/2006/ole">
            <p:oleObj spid="_x0000_s2015235" name="Equation" r:id="rId4" imgW="2908080" imgH="634680" progId="Equation.DSMT4">
              <p:embed/>
            </p:oleObj>
          </a:graphicData>
        </a:graphic>
      </p:graphicFrame>
      <p:graphicFrame>
        <p:nvGraphicFramePr>
          <p:cNvPr id="3" name="Object 25"/>
          <p:cNvGraphicFramePr>
            <a:graphicFrameLocks noChangeAspect="1"/>
          </p:cNvGraphicFramePr>
          <p:nvPr/>
        </p:nvGraphicFramePr>
        <p:xfrm>
          <a:off x="2992438" y="5919788"/>
          <a:ext cx="2909887" cy="808037"/>
        </p:xfrm>
        <a:graphic>
          <a:graphicData uri="http://schemas.openxmlformats.org/presentationml/2006/ole">
            <p:oleObj spid="_x0000_s2015236" name="Equation" r:id="rId5" imgW="1143000" imgH="317160" progId="Equation.DSMT4">
              <p:embed/>
            </p:oleObj>
          </a:graphicData>
        </a:graphic>
      </p:graphicFrame>
      <p:graphicFrame>
        <p:nvGraphicFramePr>
          <p:cNvPr id="275466" name="Object 10"/>
          <p:cNvGraphicFramePr>
            <a:graphicFrameLocks noChangeAspect="1"/>
          </p:cNvGraphicFramePr>
          <p:nvPr/>
        </p:nvGraphicFramePr>
        <p:xfrm>
          <a:off x="0" y="1066800"/>
          <a:ext cx="2503488" cy="1035050"/>
        </p:xfrm>
        <a:graphic>
          <a:graphicData uri="http://schemas.openxmlformats.org/presentationml/2006/ole">
            <p:oleObj spid="_x0000_s2015237" name="Equation" r:id="rId6" imgW="952200" imgH="393480" progId="Equation.3">
              <p:embed/>
            </p:oleObj>
          </a:graphicData>
        </a:graphic>
      </p:graphicFrame>
      <p:graphicFrame>
        <p:nvGraphicFramePr>
          <p:cNvPr id="31" name="Object 12"/>
          <p:cNvGraphicFramePr>
            <a:graphicFrameLocks noChangeAspect="1"/>
          </p:cNvGraphicFramePr>
          <p:nvPr/>
        </p:nvGraphicFramePr>
        <p:xfrm>
          <a:off x="6172200" y="1295400"/>
          <a:ext cx="2589213" cy="1123950"/>
        </p:xfrm>
        <a:graphic>
          <a:graphicData uri="http://schemas.openxmlformats.org/presentationml/2006/ole">
            <p:oleObj spid="_x0000_s2015238" name="Equation" r:id="rId7" imgW="965160" imgH="419040" progId="Equation.3">
              <p:embed/>
            </p:oleObj>
          </a:graphicData>
        </a:graphic>
      </p:graphicFrame>
      <p:graphicFrame>
        <p:nvGraphicFramePr>
          <p:cNvPr id="14" name="Object 7"/>
          <p:cNvGraphicFramePr>
            <a:graphicFrameLocks noChangeAspect="1"/>
          </p:cNvGraphicFramePr>
          <p:nvPr/>
        </p:nvGraphicFramePr>
        <p:xfrm>
          <a:off x="1766888" y="4708525"/>
          <a:ext cx="5078412" cy="1047750"/>
        </p:xfrm>
        <a:graphic>
          <a:graphicData uri="http://schemas.openxmlformats.org/presentationml/2006/ole">
            <p:oleObj spid="_x0000_s2015239" name="Equation" r:id="rId8" imgW="2095200" imgH="431640" progId="Equation.DSMT4">
              <p:embed/>
            </p:oleObj>
          </a:graphicData>
        </a:graphic>
      </p:graphicFrame>
      <p:pic>
        <p:nvPicPr>
          <p:cNvPr id="15" name="Picture 10"/>
          <p:cNvPicPr>
            <a:picLocks noChangeAspect="1" noChangeArrowheads="1"/>
          </p:cNvPicPr>
          <p:nvPr/>
        </p:nvPicPr>
        <p:blipFill>
          <a:blip r:embed="rId9" cstate="print"/>
          <a:srcRect/>
          <a:stretch>
            <a:fillRect/>
          </a:stretch>
        </p:blipFill>
        <p:spPr bwMode="auto">
          <a:xfrm>
            <a:off x="1600200" y="0"/>
            <a:ext cx="6086475" cy="1238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5466"/>
                                        </p:tgtEl>
                                        <p:attrNameLst>
                                          <p:attrName>style.visibility</p:attrName>
                                        </p:attrNameLst>
                                      </p:cBhvr>
                                      <p:to>
                                        <p:strVal val="visible"/>
                                      </p:to>
                                    </p:set>
                                    <p:anim calcmode="lin" valueType="num">
                                      <p:cBhvr additive="base">
                                        <p:cTn id="13" dur="500" fill="hold"/>
                                        <p:tgtEl>
                                          <p:spTgt spid="275466"/>
                                        </p:tgtEl>
                                        <p:attrNameLst>
                                          <p:attrName>ppt_x</p:attrName>
                                        </p:attrNameLst>
                                      </p:cBhvr>
                                      <p:tavLst>
                                        <p:tav tm="0">
                                          <p:val>
                                            <p:strVal val="#ppt_x"/>
                                          </p:val>
                                        </p:tav>
                                        <p:tav tm="100000">
                                          <p:val>
                                            <p:strVal val="#ppt_x"/>
                                          </p:val>
                                        </p:tav>
                                      </p:tavLst>
                                    </p:anim>
                                    <p:anim calcmode="lin" valueType="num">
                                      <p:cBhvr additive="base">
                                        <p:cTn id="14" dur="500" fill="hold"/>
                                        <p:tgtEl>
                                          <p:spTgt spid="27546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4579"/>
                                        </p:tgtEl>
                                        <p:attrNameLst>
                                          <p:attrName>style.visibility</p:attrName>
                                        </p:attrNameLst>
                                      </p:cBhvr>
                                      <p:to>
                                        <p:strVal val="visible"/>
                                      </p:to>
                                    </p:set>
                                    <p:anim calcmode="lin" valueType="num">
                                      <p:cBhvr additive="base">
                                        <p:cTn id="25" dur="500" fill="hold"/>
                                        <p:tgtEl>
                                          <p:spTgt spid="24579"/>
                                        </p:tgtEl>
                                        <p:attrNameLst>
                                          <p:attrName>ppt_x</p:attrName>
                                        </p:attrNameLst>
                                      </p:cBhvr>
                                      <p:tavLst>
                                        <p:tav tm="0">
                                          <p:val>
                                            <p:strVal val="#ppt_x"/>
                                          </p:val>
                                        </p:tav>
                                        <p:tav tm="100000">
                                          <p:val>
                                            <p:strVal val="#ppt_x"/>
                                          </p:val>
                                        </p:tav>
                                      </p:tavLst>
                                    </p:anim>
                                    <p:anim calcmode="lin" valueType="num">
                                      <p:cBhvr additive="base">
                                        <p:cTn id="26" dur="500" fill="hold"/>
                                        <p:tgtEl>
                                          <p:spTgt spid="2457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ppt_x"/>
                                          </p:val>
                                        </p:tav>
                                        <p:tav tm="100000">
                                          <p:val>
                                            <p:strVal val="#ppt_x"/>
                                          </p:val>
                                        </p:tav>
                                      </p:tavLst>
                                    </p:anim>
                                    <p:anim calcmode="lin" valueType="num">
                                      <p:cBhvr additive="base">
                                        <p:cTn id="4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6"/>
          <p:cNvSpPr>
            <a:spLocks noChangeArrowheads="1"/>
          </p:cNvSpPr>
          <p:nvPr/>
        </p:nvSpPr>
        <p:spPr bwMode="auto">
          <a:xfrm>
            <a:off x="0" y="321945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37895" name="Rectangle 9"/>
          <p:cNvSpPr>
            <a:spLocks noChangeArrowheads="1"/>
          </p:cNvSpPr>
          <p:nvPr/>
        </p:nvSpPr>
        <p:spPr bwMode="auto">
          <a:xfrm>
            <a:off x="0" y="243840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37896" name="Rectangle 19"/>
          <p:cNvSpPr>
            <a:spLocks noChangeArrowheads="1"/>
          </p:cNvSpPr>
          <p:nvPr/>
        </p:nvSpPr>
        <p:spPr bwMode="auto">
          <a:xfrm>
            <a:off x="0" y="3224213"/>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graphicFrame>
        <p:nvGraphicFramePr>
          <p:cNvPr id="25606" name="Object 18"/>
          <p:cNvGraphicFramePr>
            <a:graphicFrameLocks noChangeAspect="1"/>
          </p:cNvGraphicFramePr>
          <p:nvPr/>
        </p:nvGraphicFramePr>
        <p:xfrm>
          <a:off x="5106988" y="1219200"/>
          <a:ext cx="4037012" cy="1179513"/>
        </p:xfrm>
        <a:graphic>
          <a:graphicData uri="http://schemas.openxmlformats.org/presentationml/2006/ole">
            <p:oleObj spid="_x0000_s2016258" name="Equation" r:id="rId3" imgW="1460160" imgH="419040" progId="Equation.3">
              <p:embed/>
            </p:oleObj>
          </a:graphicData>
        </a:graphic>
      </p:graphicFrame>
      <p:graphicFrame>
        <p:nvGraphicFramePr>
          <p:cNvPr id="276488" name="Object 25"/>
          <p:cNvGraphicFramePr>
            <a:graphicFrameLocks noChangeAspect="1"/>
          </p:cNvGraphicFramePr>
          <p:nvPr/>
        </p:nvGraphicFramePr>
        <p:xfrm>
          <a:off x="2438400" y="2286000"/>
          <a:ext cx="4170363" cy="1066800"/>
        </p:xfrm>
        <a:graphic>
          <a:graphicData uri="http://schemas.openxmlformats.org/presentationml/2006/ole">
            <p:oleObj spid="_x0000_s2016259" name="Equation" r:id="rId4" imgW="1638000" imgH="419040" progId="Equation.3">
              <p:embed/>
            </p:oleObj>
          </a:graphicData>
        </a:graphic>
      </p:graphicFrame>
      <p:graphicFrame>
        <p:nvGraphicFramePr>
          <p:cNvPr id="276489" name="Object 9"/>
          <p:cNvGraphicFramePr>
            <a:graphicFrameLocks noChangeAspect="1"/>
          </p:cNvGraphicFramePr>
          <p:nvPr/>
        </p:nvGraphicFramePr>
        <p:xfrm>
          <a:off x="2209800" y="3454400"/>
          <a:ext cx="5273675" cy="3403600"/>
        </p:xfrm>
        <a:graphic>
          <a:graphicData uri="http://schemas.openxmlformats.org/presentationml/2006/ole">
            <p:oleObj spid="_x0000_s2016260" name="Equation" r:id="rId5" imgW="1460160" imgH="927000" progId="Equation.DSMT4">
              <p:embed/>
            </p:oleObj>
          </a:graphicData>
        </a:graphic>
      </p:graphicFrame>
      <p:graphicFrame>
        <p:nvGraphicFramePr>
          <p:cNvPr id="275466" name="Object 10"/>
          <p:cNvGraphicFramePr>
            <a:graphicFrameLocks noChangeAspect="1"/>
          </p:cNvGraphicFramePr>
          <p:nvPr/>
        </p:nvGraphicFramePr>
        <p:xfrm>
          <a:off x="0" y="1219200"/>
          <a:ext cx="2503488" cy="1035050"/>
        </p:xfrm>
        <a:graphic>
          <a:graphicData uri="http://schemas.openxmlformats.org/presentationml/2006/ole">
            <p:oleObj spid="_x0000_s2016261" name="Equation" r:id="rId6" imgW="952200" imgH="393480" progId="Equation.DSMT4">
              <p:embed/>
            </p:oleObj>
          </a:graphicData>
        </a:graphic>
      </p:graphicFrame>
      <p:pic>
        <p:nvPicPr>
          <p:cNvPr id="37897" name="Picture 10"/>
          <p:cNvPicPr>
            <a:picLocks noChangeAspect="1" noChangeArrowheads="1"/>
          </p:cNvPicPr>
          <p:nvPr/>
        </p:nvPicPr>
        <p:blipFill>
          <a:blip r:embed="rId7" cstate="print"/>
          <a:srcRect/>
          <a:stretch>
            <a:fillRect/>
          </a:stretch>
        </p:blipFill>
        <p:spPr bwMode="auto">
          <a:xfrm>
            <a:off x="1524000" y="0"/>
            <a:ext cx="6115050" cy="1371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5466"/>
                                        </p:tgtEl>
                                        <p:attrNameLst>
                                          <p:attrName>style.visibility</p:attrName>
                                        </p:attrNameLst>
                                      </p:cBhvr>
                                      <p:to>
                                        <p:strVal val="visible"/>
                                      </p:to>
                                    </p:set>
                                    <p:anim calcmode="lin" valueType="num">
                                      <p:cBhvr additive="base">
                                        <p:cTn id="7" dur="500" fill="hold"/>
                                        <p:tgtEl>
                                          <p:spTgt spid="275466"/>
                                        </p:tgtEl>
                                        <p:attrNameLst>
                                          <p:attrName>ppt_x</p:attrName>
                                        </p:attrNameLst>
                                      </p:cBhvr>
                                      <p:tavLst>
                                        <p:tav tm="0">
                                          <p:val>
                                            <p:strVal val="#ppt_x"/>
                                          </p:val>
                                        </p:tav>
                                        <p:tav tm="100000">
                                          <p:val>
                                            <p:strVal val="#ppt_x"/>
                                          </p:val>
                                        </p:tav>
                                      </p:tavLst>
                                    </p:anim>
                                    <p:anim calcmode="lin" valueType="num">
                                      <p:cBhvr additive="base">
                                        <p:cTn id="8" dur="500" fill="hold"/>
                                        <p:tgtEl>
                                          <p:spTgt spid="2754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606"/>
                                        </p:tgtEl>
                                        <p:attrNameLst>
                                          <p:attrName>style.visibility</p:attrName>
                                        </p:attrNameLst>
                                      </p:cBhvr>
                                      <p:to>
                                        <p:strVal val="visible"/>
                                      </p:to>
                                    </p:set>
                                    <p:anim calcmode="lin" valueType="num">
                                      <p:cBhvr additive="base">
                                        <p:cTn id="13" dur="500" fill="hold"/>
                                        <p:tgtEl>
                                          <p:spTgt spid="25606"/>
                                        </p:tgtEl>
                                        <p:attrNameLst>
                                          <p:attrName>ppt_x</p:attrName>
                                        </p:attrNameLst>
                                      </p:cBhvr>
                                      <p:tavLst>
                                        <p:tav tm="0">
                                          <p:val>
                                            <p:strVal val="#ppt_x"/>
                                          </p:val>
                                        </p:tav>
                                        <p:tav tm="100000">
                                          <p:val>
                                            <p:strVal val="#ppt_x"/>
                                          </p:val>
                                        </p:tav>
                                      </p:tavLst>
                                    </p:anim>
                                    <p:anim calcmode="lin" valueType="num">
                                      <p:cBhvr additive="base">
                                        <p:cTn id="14" dur="500" fill="hold"/>
                                        <p:tgtEl>
                                          <p:spTgt spid="2560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6488"/>
                                        </p:tgtEl>
                                        <p:attrNameLst>
                                          <p:attrName>style.visibility</p:attrName>
                                        </p:attrNameLst>
                                      </p:cBhvr>
                                      <p:to>
                                        <p:strVal val="visible"/>
                                      </p:to>
                                    </p:set>
                                    <p:anim calcmode="lin" valueType="num">
                                      <p:cBhvr additive="base">
                                        <p:cTn id="19" dur="500" fill="hold"/>
                                        <p:tgtEl>
                                          <p:spTgt spid="276488"/>
                                        </p:tgtEl>
                                        <p:attrNameLst>
                                          <p:attrName>ppt_x</p:attrName>
                                        </p:attrNameLst>
                                      </p:cBhvr>
                                      <p:tavLst>
                                        <p:tav tm="0">
                                          <p:val>
                                            <p:strVal val="#ppt_x"/>
                                          </p:val>
                                        </p:tav>
                                        <p:tav tm="100000">
                                          <p:val>
                                            <p:strVal val="#ppt_x"/>
                                          </p:val>
                                        </p:tav>
                                      </p:tavLst>
                                    </p:anim>
                                    <p:anim calcmode="lin" valueType="num">
                                      <p:cBhvr additive="base">
                                        <p:cTn id="20" dur="500" fill="hold"/>
                                        <p:tgtEl>
                                          <p:spTgt spid="27648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76489"/>
                                        </p:tgtEl>
                                        <p:attrNameLst>
                                          <p:attrName>style.visibility</p:attrName>
                                        </p:attrNameLst>
                                      </p:cBhvr>
                                      <p:to>
                                        <p:strVal val="visible"/>
                                      </p:to>
                                    </p:set>
                                    <p:anim calcmode="lin" valueType="num">
                                      <p:cBhvr additive="base">
                                        <p:cTn id="25" dur="500" fill="hold"/>
                                        <p:tgtEl>
                                          <p:spTgt spid="276489"/>
                                        </p:tgtEl>
                                        <p:attrNameLst>
                                          <p:attrName>ppt_x</p:attrName>
                                        </p:attrNameLst>
                                      </p:cBhvr>
                                      <p:tavLst>
                                        <p:tav tm="0">
                                          <p:val>
                                            <p:strVal val="#ppt_x"/>
                                          </p:val>
                                        </p:tav>
                                        <p:tav tm="100000">
                                          <p:val>
                                            <p:strVal val="#ppt_x"/>
                                          </p:val>
                                        </p:tav>
                                      </p:tavLst>
                                    </p:anim>
                                    <p:anim calcmode="lin" valueType="num">
                                      <p:cBhvr additive="base">
                                        <p:cTn id="26" dur="500" fill="hold"/>
                                        <p:tgtEl>
                                          <p:spTgt spid="2764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9" name="Object 11"/>
          <p:cNvGraphicFramePr>
            <a:graphicFrameLocks noChangeAspect="1"/>
          </p:cNvGraphicFramePr>
          <p:nvPr/>
        </p:nvGraphicFramePr>
        <p:xfrm>
          <a:off x="0" y="1219200"/>
          <a:ext cx="2471738" cy="838200"/>
        </p:xfrm>
        <a:graphic>
          <a:graphicData uri="http://schemas.openxmlformats.org/presentationml/2006/ole">
            <p:oleObj spid="_x0000_s2017282" name="Equation" r:id="rId3" imgW="1231560" imgH="419040" progId="Equation.3">
              <p:embed/>
            </p:oleObj>
          </a:graphicData>
        </a:graphic>
      </p:graphicFrame>
      <p:graphicFrame>
        <p:nvGraphicFramePr>
          <p:cNvPr id="2" name="Object 12"/>
          <p:cNvGraphicFramePr>
            <a:graphicFrameLocks noChangeAspect="1"/>
          </p:cNvGraphicFramePr>
          <p:nvPr/>
        </p:nvGraphicFramePr>
        <p:xfrm>
          <a:off x="2514600" y="1295400"/>
          <a:ext cx="2362200" cy="812800"/>
        </p:xfrm>
        <a:graphic>
          <a:graphicData uri="http://schemas.openxmlformats.org/presentationml/2006/ole">
            <p:oleObj spid="_x0000_s2017283" name="Equation" r:id="rId4" imgW="1218960" imgH="419040" progId="Equation.3">
              <p:embed/>
            </p:oleObj>
          </a:graphicData>
        </a:graphic>
      </p:graphicFrame>
      <p:graphicFrame>
        <p:nvGraphicFramePr>
          <p:cNvPr id="3" name="Object 14"/>
          <p:cNvGraphicFramePr>
            <a:graphicFrameLocks noChangeAspect="1"/>
          </p:cNvGraphicFramePr>
          <p:nvPr/>
        </p:nvGraphicFramePr>
        <p:xfrm>
          <a:off x="1828800" y="5942013"/>
          <a:ext cx="6435725" cy="915987"/>
        </p:xfrm>
        <a:graphic>
          <a:graphicData uri="http://schemas.openxmlformats.org/presentationml/2006/ole">
            <p:oleObj spid="_x0000_s2017284" name="Equation" r:id="rId5" imgW="2971800" imgH="419040" progId="Equation.DSMT4">
              <p:embed/>
            </p:oleObj>
          </a:graphicData>
        </a:graphic>
      </p:graphicFrame>
      <p:graphicFrame>
        <p:nvGraphicFramePr>
          <p:cNvPr id="277515" name="Object 5"/>
          <p:cNvGraphicFramePr>
            <a:graphicFrameLocks noChangeAspect="1"/>
          </p:cNvGraphicFramePr>
          <p:nvPr/>
        </p:nvGraphicFramePr>
        <p:xfrm>
          <a:off x="7467600" y="1447800"/>
          <a:ext cx="1676400" cy="727189"/>
        </p:xfrm>
        <a:graphic>
          <a:graphicData uri="http://schemas.openxmlformats.org/presentationml/2006/ole">
            <p:oleObj spid="_x0000_s2017285" name="Equation" r:id="rId6" imgW="965160" imgH="419040" progId="Equation.DSMT4">
              <p:embed/>
            </p:oleObj>
          </a:graphicData>
        </a:graphic>
      </p:graphicFrame>
      <p:graphicFrame>
        <p:nvGraphicFramePr>
          <p:cNvPr id="10" name="Object 6"/>
          <p:cNvGraphicFramePr>
            <a:graphicFrameLocks noChangeAspect="1"/>
          </p:cNvGraphicFramePr>
          <p:nvPr/>
        </p:nvGraphicFramePr>
        <p:xfrm>
          <a:off x="5041900" y="3352800"/>
          <a:ext cx="3830638" cy="1371600"/>
        </p:xfrm>
        <a:graphic>
          <a:graphicData uri="http://schemas.openxmlformats.org/presentationml/2006/ole">
            <p:oleObj spid="_x0000_s2017286" name="Equation" r:id="rId7" imgW="2070000" imgH="660240" progId="Equation.DSMT4">
              <p:embed/>
            </p:oleObj>
          </a:graphicData>
        </a:graphic>
      </p:graphicFrame>
      <p:graphicFrame>
        <p:nvGraphicFramePr>
          <p:cNvPr id="12" name="Object 7"/>
          <p:cNvGraphicFramePr>
            <a:graphicFrameLocks noChangeAspect="1"/>
          </p:cNvGraphicFramePr>
          <p:nvPr/>
        </p:nvGraphicFramePr>
        <p:xfrm>
          <a:off x="1676400" y="4800600"/>
          <a:ext cx="5948362" cy="930275"/>
        </p:xfrm>
        <a:graphic>
          <a:graphicData uri="http://schemas.openxmlformats.org/presentationml/2006/ole">
            <p:oleObj spid="_x0000_s2017287" name="Equation" r:id="rId8" imgW="2679480" imgH="419040" progId="Equation.DSMT4">
              <p:embed/>
            </p:oleObj>
          </a:graphicData>
        </a:graphic>
      </p:graphicFrame>
      <p:graphicFrame>
        <p:nvGraphicFramePr>
          <p:cNvPr id="11272" name="Object 8"/>
          <p:cNvGraphicFramePr>
            <a:graphicFrameLocks noChangeAspect="1"/>
          </p:cNvGraphicFramePr>
          <p:nvPr/>
        </p:nvGraphicFramePr>
        <p:xfrm>
          <a:off x="3175" y="3352800"/>
          <a:ext cx="3960813" cy="1295400"/>
        </p:xfrm>
        <a:graphic>
          <a:graphicData uri="http://schemas.openxmlformats.org/presentationml/2006/ole">
            <p:oleObj spid="_x0000_s2017288" name="Equation" r:id="rId9" imgW="2019240" imgH="660240" progId="Equation.DSMT4">
              <p:embed/>
            </p:oleObj>
          </a:graphicData>
        </a:graphic>
      </p:graphicFrame>
      <p:graphicFrame>
        <p:nvGraphicFramePr>
          <p:cNvPr id="11273" name="Object 9"/>
          <p:cNvGraphicFramePr>
            <a:graphicFrameLocks noChangeAspect="1"/>
          </p:cNvGraphicFramePr>
          <p:nvPr/>
        </p:nvGraphicFramePr>
        <p:xfrm>
          <a:off x="4953000" y="1371600"/>
          <a:ext cx="2279903" cy="838200"/>
        </p:xfrm>
        <a:graphic>
          <a:graphicData uri="http://schemas.openxmlformats.org/presentationml/2006/ole">
            <p:oleObj spid="_x0000_s2017289" name="Equation" r:id="rId10" imgW="863280" imgH="317160" progId="Equation.DSMT4">
              <p:embed/>
            </p:oleObj>
          </a:graphicData>
        </a:graphic>
      </p:graphicFrame>
      <p:graphicFrame>
        <p:nvGraphicFramePr>
          <p:cNvPr id="11274" name="Object 10"/>
          <p:cNvGraphicFramePr>
            <a:graphicFrameLocks noChangeAspect="1"/>
          </p:cNvGraphicFramePr>
          <p:nvPr/>
        </p:nvGraphicFramePr>
        <p:xfrm>
          <a:off x="2819400" y="2286000"/>
          <a:ext cx="2855913" cy="965200"/>
        </p:xfrm>
        <a:graphic>
          <a:graphicData uri="http://schemas.openxmlformats.org/presentationml/2006/ole">
            <p:oleObj spid="_x0000_s2017290" name="Equation" r:id="rId11" imgW="939600" imgH="317160" progId="Equation.DSMT4">
              <p:embed/>
            </p:oleObj>
          </a:graphicData>
        </a:graphic>
      </p:graphicFrame>
      <p:pic>
        <p:nvPicPr>
          <p:cNvPr id="38923" name="Picture 10"/>
          <p:cNvPicPr>
            <a:picLocks noChangeAspect="1" noChangeArrowheads="1"/>
          </p:cNvPicPr>
          <p:nvPr/>
        </p:nvPicPr>
        <p:blipFill>
          <a:blip r:embed="rId12" cstate="print"/>
          <a:srcRect/>
          <a:stretch>
            <a:fillRect/>
          </a:stretch>
        </p:blipFill>
        <p:spPr bwMode="auto">
          <a:xfrm>
            <a:off x="1524000" y="0"/>
            <a:ext cx="6115050" cy="1219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629"/>
                                        </p:tgtEl>
                                        <p:attrNameLst>
                                          <p:attrName>style.visibility</p:attrName>
                                        </p:attrNameLst>
                                      </p:cBhvr>
                                      <p:to>
                                        <p:strVal val="visible"/>
                                      </p:to>
                                    </p:set>
                                    <p:anim calcmode="lin" valueType="num">
                                      <p:cBhvr additive="base">
                                        <p:cTn id="7" dur="500" fill="hold"/>
                                        <p:tgtEl>
                                          <p:spTgt spid="26629"/>
                                        </p:tgtEl>
                                        <p:attrNameLst>
                                          <p:attrName>ppt_x</p:attrName>
                                        </p:attrNameLst>
                                      </p:cBhvr>
                                      <p:tavLst>
                                        <p:tav tm="0">
                                          <p:val>
                                            <p:strVal val="#ppt_x"/>
                                          </p:val>
                                        </p:tav>
                                        <p:tav tm="100000">
                                          <p:val>
                                            <p:strVal val="#ppt_x"/>
                                          </p:val>
                                        </p:tav>
                                      </p:tavLst>
                                    </p:anim>
                                    <p:anim calcmode="lin" valueType="num">
                                      <p:cBhvr additive="base">
                                        <p:cTn id="8" dur="500" fill="hold"/>
                                        <p:tgtEl>
                                          <p:spTgt spid="266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273"/>
                                        </p:tgtEl>
                                        <p:attrNameLst>
                                          <p:attrName>style.visibility</p:attrName>
                                        </p:attrNameLst>
                                      </p:cBhvr>
                                      <p:to>
                                        <p:strVal val="visible"/>
                                      </p:to>
                                    </p:set>
                                    <p:anim calcmode="lin" valueType="num">
                                      <p:cBhvr additive="base">
                                        <p:cTn id="19" dur="500" fill="hold"/>
                                        <p:tgtEl>
                                          <p:spTgt spid="11273"/>
                                        </p:tgtEl>
                                        <p:attrNameLst>
                                          <p:attrName>ppt_x</p:attrName>
                                        </p:attrNameLst>
                                      </p:cBhvr>
                                      <p:tavLst>
                                        <p:tav tm="0">
                                          <p:val>
                                            <p:strVal val="#ppt_x"/>
                                          </p:val>
                                        </p:tav>
                                        <p:tav tm="100000">
                                          <p:val>
                                            <p:strVal val="#ppt_x"/>
                                          </p:val>
                                        </p:tav>
                                      </p:tavLst>
                                    </p:anim>
                                    <p:anim calcmode="lin" valueType="num">
                                      <p:cBhvr additive="base">
                                        <p:cTn id="20" dur="500" fill="hold"/>
                                        <p:tgtEl>
                                          <p:spTgt spid="1127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77515"/>
                                        </p:tgtEl>
                                        <p:attrNameLst>
                                          <p:attrName>style.visibility</p:attrName>
                                        </p:attrNameLst>
                                      </p:cBhvr>
                                      <p:to>
                                        <p:strVal val="visible"/>
                                      </p:to>
                                    </p:set>
                                    <p:anim calcmode="lin" valueType="num">
                                      <p:cBhvr additive="base">
                                        <p:cTn id="25" dur="500" fill="hold"/>
                                        <p:tgtEl>
                                          <p:spTgt spid="277515"/>
                                        </p:tgtEl>
                                        <p:attrNameLst>
                                          <p:attrName>ppt_x</p:attrName>
                                        </p:attrNameLst>
                                      </p:cBhvr>
                                      <p:tavLst>
                                        <p:tav tm="0">
                                          <p:val>
                                            <p:strVal val="#ppt_x"/>
                                          </p:val>
                                        </p:tav>
                                        <p:tav tm="100000">
                                          <p:val>
                                            <p:strVal val="#ppt_x"/>
                                          </p:val>
                                        </p:tav>
                                      </p:tavLst>
                                    </p:anim>
                                    <p:anim calcmode="lin" valueType="num">
                                      <p:cBhvr additive="base">
                                        <p:cTn id="26" dur="500" fill="hold"/>
                                        <p:tgtEl>
                                          <p:spTgt spid="2775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274"/>
                                        </p:tgtEl>
                                        <p:attrNameLst>
                                          <p:attrName>style.visibility</p:attrName>
                                        </p:attrNameLst>
                                      </p:cBhvr>
                                      <p:to>
                                        <p:strVal val="visible"/>
                                      </p:to>
                                    </p:set>
                                    <p:anim calcmode="lin" valueType="num">
                                      <p:cBhvr additive="base">
                                        <p:cTn id="31" dur="500" fill="hold"/>
                                        <p:tgtEl>
                                          <p:spTgt spid="11274"/>
                                        </p:tgtEl>
                                        <p:attrNameLst>
                                          <p:attrName>ppt_x</p:attrName>
                                        </p:attrNameLst>
                                      </p:cBhvr>
                                      <p:tavLst>
                                        <p:tav tm="0">
                                          <p:val>
                                            <p:strVal val="#ppt_x"/>
                                          </p:val>
                                        </p:tav>
                                        <p:tav tm="100000">
                                          <p:val>
                                            <p:strVal val="#ppt_x"/>
                                          </p:val>
                                        </p:tav>
                                      </p:tavLst>
                                    </p:anim>
                                    <p:anim calcmode="lin" valueType="num">
                                      <p:cBhvr additive="base">
                                        <p:cTn id="32" dur="500" fill="hold"/>
                                        <p:tgtEl>
                                          <p:spTgt spid="1127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272"/>
                                        </p:tgtEl>
                                        <p:attrNameLst>
                                          <p:attrName>style.visibility</p:attrName>
                                        </p:attrNameLst>
                                      </p:cBhvr>
                                      <p:to>
                                        <p:strVal val="visible"/>
                                      </p:to>
                                    </p:set>
                                    <p:anim calcmode="lin" valueType="num">
                                      <p:cBhvr additive="base">
                                        <p:cTn id="37" dur="500" fill="hold"/>
                                        <p:tgtEl>
                                          <p:spTgt spid="11272"/>
                                        </p:tgtEl>
                                        <p:attrNameLst>
                                          <p:attrName>ppt_x</p:attrName>
                                        </p:attrNameLst>
                                      </p:cBhvr>
                                      <p:tavLst>
                                        <p:tav tm="0">
                                          <p:val>
                                            <p:strVal val="#ppt_x"/>
                                          </p:val>
                                        </p:tav>
                                        <p:tav tm="100000">
                                          <p:val>
                                            <p:strVal val="#ppt_x"/>
                                          </p:val>
                                        </p:tav>
                                      </p:tavLst>
                                    </p:anim>
                                    <p:anim calcmode="lin" valueType="num">
                                      <p:cBhvr additive="base">
                                        <p:cTn id="38" dur="500" fill="hold"/>
                                        <p:tgtEl>
                                          <p:spTgt spid="1127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fill="hold"/>
                                        <p:tgtEl>
                                          <p:spTgt spid="3"/>
                                        </p:tgtEl>
                                        <p:attrNameLst>
                                          <p:attrName>ppt_x</p:attrName>
                                        </p:attrNameLst>
                                      </p:cBhvr>
                                      <p:tavLst>
                                        <p:tav tm="0">
                                          <p:val>
                                            <p:strVal val="#ppt_x"/>
                                          </p:val>
                                        </p:tav>
                                        <p:tav tm="100000">
                                          <p:val>
                                            <p:strVal val="#ppt_x"/>
                                          </p:val>
                                        </p:tav>
                                      </p:tavLst>
                                    </p:anim>
                                    <p:anim calcmode="lin" valueType="num">
                                      <p:cBhvr additive="base">
                                        <p:cTn id="5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a:spLocks noChangeArrowheads="1"/>
          </p:cNvSpPr>
          <p:nvPr/>
        </p:nvSpPr>
        <p:spPr bwMode="auto">
          <a:xfrm>
            <a:off x="457200" y="1219200"/>
            <a:ext cx="8185150" cy="519113"/>
          </a:xfrm>
          <a:prstGeom prst="rect">
            <a:avLst/>
          </a:prstGeom>
          <a:noFill/>
          <a:ln w="9525">
            <a:noFill/>
            <a:miter lim="800000"/>
            <a:headEnd/>
            <a:tailEnd/>
          </a:ln>
        </p:spPr>
        <p:txBody>
          <a:bodyPr wrap="none" anchor="ctr">
            <a:spAutoFit/>
          </a:bodyPr>
          <a:lstStyle/>
          <a:p>
            <a:r>
              <a:rPr lang="en-US" sz="2800">
                <a:latin typeface="Tahoma" pitchFamily="34" charset="0"/>
              </a:rPr>
              <a:t>Calculating new weights from input to hidden layer</a:t>
            </a:r>
          </a:p>
        </p:txBody>
      </p:sp>
      <p:graphicFrame>
        <p:nvGraphicFramePr>
          <p:cNvPr id="278531" name="Object 9"/>
          <p:cNvGraphicFramePr>
            <a:graphicFrameLocks noChangeAspect="1"/>
          </p:cNvGraphicFramePr>
          <p:nvPr/>
        </p:nvGraphicFramePr>
        <p:xfrm>
          <a:off x="2667000" y="1752600"/>
          <a:ext cx="2743200" cy="990600"/>
        </p:xfrm>
        <a:graphic>
          <a:graphicData uri="http://schemas.openxmlformats.org/presentationml/2006/ole">
            <p:oleObj spid="_x0000_s2018306" name="Equation" r:id="rId3" imgW="1485720" imgH="419040" progId="Equation.DSMT4">
              <p:embed/>
            </p:oleObj>
          </a:graphicData>
        </a:graphic>
      </p:graphicFrame>
      <p:graphicFrame>
        <p:nvGraphicFramePr>
          <p:cNvPr id="3" name="Object 14"/>
          <p:cNvGraphicFramePr>
            <a:graphicFrameLocks noChangeAspect="1"/>
          </p:cNvGraphicFramePr>
          <p:nvPr/>
        </p:nvGraphicFramePr>
        <p:xfrm>
          <a:off x="1295400" y="2743200"/>
          <a:ext cx="6435725" cy="915988"/>
        </p:xfrm>
        <a:graphic>
          <a:graphicData uri="http://schemas.openxmlformats.org/presentationml/2006/ole">
            <p:oleObj spid="_x0000_s2018307" name="Equation" r:id="rId4" imgW="2971800" imgH="419040" progId="Equation.DSMT4">
              <p:embed/>
            </p:oleObj>
          </a:graphicData>
        </a:graphic>
      </p:graphicFrame>
      <p:graphicFrame>
        <p:nvGraphicFramePr>
          <p:cNvPr id="39940" name="Object 4"/>
          <p:cNvGraphicFramePr>
            <a:graphicFrameLocks noChangeAspect="1"/>
          </p:cNvGraphicFramePr>
          <p:nvPr/>
        </p:nvGraphicFramePr>
        <p:xfrm>
          <a:off x="4521200" y="3359150"/>
          <a:ext cx="101600" cy="139700"/>
        </p:xfrm>
        <a:graphic>
          <a:graphicData uri="http://schemas.openxmlformats.org/presentationml/2006/ole">
            <p:oleObj spid="_x0000_s2018308" name="Equation" r:id="rId5" imgW="101520" imgH="139680" progId="Equation.DSMT4">
              <p:embed/>
            </p:oleObj>
          </a:graphicData>
        </a:graphic>
      </p:graphicFrame>
      <p:graphicFrame>
        <p:nvGraphicFramePr>
          <p:cNvPr id="2" name="Object 5"/>
          <p:cNvGraphicFramePr>
            <a:graphicFrameLocks noChangeAspect="1"/>
          </p:cNvGraphicFramePr>
          <p:nvPr/>
        </p:nvGraphicFramePr>
        <p:xfrm>
          <a:off x="1447800" y="3733800"/>
          <a:ext cx="6403975" cy="3124200"/>
        </p:xfrm>
        <a:graphic>
          <a:graphicData uri="http://schemas.openxmlformats.org/presentationml/2006/ole">
            <p:oleObj spid="_x0000_s2018309" name="Equation" r:id="rId6" imgW="1917360" imgH="927000" progId="Equation.DSMT4">
              <p:embed/>
            </p:oleObj>
          </a:graphicData>
        </a:graphic>
      </p:graphicFrame>
      <p:pic>
        <p:nvPicPr>
          <p:cNvPr id="39943" name="Picture 10"/>
          <p:cNvPicPr>
            <a:picLocks noChangeAspect="1" noChangeArrowheads="1"/>
          </p:cNvPicPr>
          <p:nvPr/>
        </p:nvPicPr>
        <p:blipFill>
          <a:blip r:embed="rId7" cstate="print"/>
          <a:srcRect/>
          <a:stretch>
            <a:fillRect/>
          </a:stretch>
        </p:blipFill>
        <p:spPr bwMode="auto">
          <a:xfrm>
            <a:off x="1524000" y="0"/>
            <a:ext cx="6115050" cy="1371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8531"/>
                                        </p:tgtEl>
                                        <p:attrNameLst>
                                          <p:attrName>style.visibility</p:attrName>
                                        </p:attrNameLst>
                                      </p:cBhvr>
                                      <p:to>
                                        <p:strVal val="visible"/>
                                      </p:to>
                                    </p:set>
                                    <p:anim calcmode="lin" valueType="num">
                                      <p:cBhvr additive="base">
                                        <p:cTn id="13" dur="500" fill="hold"/>
                                        <p:tgtEl>
                                          <p:spTgt spid="278531"/>
                                        </p:tgtEl>
                                        <p:attrNameLst>
                                          <p:attrName>ppt_x</p:attrName>
                                        </p:attrNameLst>
                                      </p:cBhvr>
                                      <p:tavLst>
                                        <p:tav tm="0">
                                          <p:val>
                                            <p:strVal val="#ppt_x"/>
                                          </p:val>
                                        </p:tav>
                                        <p:tav tm="100000">
                                          <p:val>
                                            <p:strVal val="#ppt_x"/>
                                          </p:val>
                                        </p:tav>
                                      </p:tavLst>
                                    </p:anim>
                                    <p:anim calcmode="lin" valueType="num">
                                      <p:cBhvr additive="base">
                                        <p:cTn id="14" dur="500" fill="hold"/>
                                        <p:tgtEl>
                                          <p:spTgt spid="27853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Object 2"/>
          <p:cNvGraphicFramePr>
            <a:graphicFrameLocks noChangeAspect="1"/>
          </p:cNvGraphicFramePr>
          <p:nvPr/>
        </p:nvGraphicFramePr>
        <p:xfrm>
          <a:off x="685800" y="1905000"/>
          <a:ext cx="6897688" cy="4283075"/>
        </p:xfrm>
        <a:graphic>
          <a:graphicData uri="http://schemas.openxmlformats.org/presentationml/2006/ole">
            <p:oleObj spid="_x0000_s2019330" name="Equation" r:id="rId3" imgW="1777680" imgH="1104840" progId="Equation.DSMT4">
              <p:embed/>
            </p:oleObj>
          </a:graphicData>
        </a:graphic>
      </p:graphicFrame>
      <p:pic>
        <p:nvPicPr>
          <p:cNvPr id="40963" name="Picture 10"/>
          <p:cNvPicPr>
            <a:picLocks noChangeAspect="1" noChangeArrowheads="1"/>
          </p:cNvPicPr>
          <p:nvPr/>
        </p:nvPicPr>
        <p:blipFill>
          <a:blip r:embed="rId4" cstate="print"/>
          <a:srcRect/>
          <a:stretch>
            <a:fillRect/>
          </a:stretch>
        </p:blipFill>
        <p:spPr bwMode="auto">
          <a:xfrm>
            <a:off x="685800" y="304800"/>
            <a:ext cx="7473950" cy="167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3"/>
          <p:cNvSpPr>
            <a:spLocks noChangeArrowheads="1"/>
          </p:cNvSpPr>
          <p:nvPr/>
        </p:nvSpPr>
        <p:spPr bwMode="auto">
          <a:xfrm>
            <a:off x="0" y="1979613"/>
            <a:ext cx="8645525" cy="831850"/>
          </a:xfrm>
          <a:prstGeom prst="rect">
            <a:avLst/>
          </a:prstGeom>
          <a:noFill/>
          <a:ln w="9525">
            <a:noFill/>
            <a:miter lim="800000"/>
            <a:headEnd/>
            <a:tailEnd/>
          </a:ln>
        </p:spPr>
        <p:txBody>
          <a:bodyPr anchor="ctr">
            <a:spAutoFit/>
          </a:bodyPr>
          <a:lstStyle/>
          <a:p>
            <a:pPr algn="just"/>
            <a:r>
              <a:rPr lang="en-US" sz="2400" b="1">
                <a:latin typeface="Tahoma" pitchFamily="34" charset="0"/>
              </a:rPr>
              <a:t>Calculate Error Vectors E</a:t>
            </a:r>
            <a:r>
              <a:rPr lang="en-US" sz="2400" b="1" baseline="-25000">
                <a:latin typeface="Tahoma" pitchFamily="34" charset="0"/>
              </a:rPr>
              <a:t>3</a:t>
            </a:r>
            <a:r>
              <a:rPr lang="en-US" sz="2400" b="1">
                <a:latin typeface="Tahoma" pitchFamily="34" charset="0"/>
              </a:rPr>
              <a:t>, E</a:t>
            </a:r>
            <a:r>
              <a:rPr lang="en-US" sz="2400" b="1" baseline="-25000">
                <a:latin typeface="Tahoma" pitchFamily="34" charset="0"/>
              </a:rPr>
              <a:t>2</a:t>
            </a:r>
            <a:r>
              <a:rPr lang="en-US" sz="2400" b="1">
                <a:latin typeface="Tahoma" pitchFamily="34" charset="0"/>
              </a:rPr>
              <a:t> </a:t>
            </a:r>
            <a:r>
              <a:rPr lang="en-US" altLang="ja-JP" sz="2400" b="1">
                <a:latin typeface="Tahoma" pitchFamily="34" charset="0"/>
                <a:ea typeface="MS PGothic" pitchFamily="34" charset="-128"/>
              </a:rPr>
              <a:t>and E</a:t>
            </a:r>
            <a:r>
              <a:rPr lang="en-US" altLang="ja-JP" sz="2400" b="1" baseline="-25000">
                <a:latin typeface="Tahoma" pitchFamily="34" charset="0"/>
                <a:ea typeface="MS PGothic" pitchFamily="34" charset="-128"/>
              </a:rPr>
              <a:t>1 </a:t>
            </a:r>
            <a:r>
              <a:rPr lang="en-US" altLang="ja-JP" sz="2400" b="1">
                <a:latin typeface="Tahoma" pitchFamily="34" charset="0"/>
                <a:ea typeface="MS PGothic" pitchFamily="34" charset="-128"/>
              </a:rPr>
              <a:t> </a:t>
            </a:r>
            <a:r>
              <a:rPr lang="en-US" altLang="ja-JP" sz="2400" b="1">
                <a:solidFill>
                  <a:srgbClr val="FF0000"/>
                </a:solidFill>
                <a:latin typeface="Tahoma" pitchFamily="34" charset="0"/>
                <a:ea typeface="MS PGothic" pitchFamily="34" charset="-128"/>
              </a:rPr>
              <a:t>logsigmoids activation function at each layer </a:t>
            </a:r>
          </a:p>
        </p:txBody>
      </p:sp>
      <p:sp>
        <p:nvSpPr>
          <p:cNvPr id="187396" name="Rectangle 4"/>
          <p:cNvSpPr>
            <a:spLocks noChangeArrowheads="1"/>
          </p:cNvSpPr>
          <p:nvPr/>
        </p:nvSpPr>
        <p:spPr bwMode="auto">
          <a:xfrm>
            <a:off x="4008" y="4953000"/>
            <a:ext cx="9342622" cy="523220"/>
          </a:xfrm>
          <a:prstGeom prst="rect">
            <a:avLst/>
          </a:prstGeom>
          <a:noFill/>
          <a:ln w="9525">
            <a:noFill/>
            <a:miter lim="800000"/>
            <a:headEnd/>
            <a:tailEnd/>
          </a:ln>
        </p:spPr>
        <p:txBody>
          <a:bodyPr wrap="none" anchor="ctr">
            <a:spAutoFit/>
          </a:bodyPr>
          <a:lstStyle/>
          <a:p>
            <a:pPr algn="ctr"/>
            <a:r>
              <a:rPr lang="en-US" sz="2800" b="1" dirty="0">
                <a:solidFill>
                  <a:srgbClr val="FF0000"/>
                </a:solidFill>
                <a:latin typeface="Tahoma" pitchFamily="34" charset="0"/>
              </a:rPr>
              <a:t>g (t </a:t>
            </a:r>
            <a:r>
              <a:rPr lang="en-US" sz="2800" b="1" dirty="0" smtClean="0">
                <a:solidFill>
                  <a:srgbClr val="FF0000"/>
                </a:solidFill>
                <a:latin typeface="Tahoma" pitchFamily="34" charset="0"/>
              </a:rPr>
              <a:t>+)  </a:t>
            </a:r>
            <a:r>
              <a:rPr lang="en-US" sz="2800" b="1" dirty="0">
                <a:solidFill>
                  <a:srgbClr val="FF0000"/>
                </a:solidFill>
                <a:latin typeface="Tahoma" pitchFamily="34" charset="0"/>
              </a:rPr>
              <a:t>= g(t) + η E</a:t>
            </a:r>
            <a:r>
              <a:rPr lang="en-US" sz="2800" b="1" baseline="-25000" dirty="0">
                <a:solidFill>
                  <a:srgbClr val="FF0000"/>
                </a:solidFill>
                <a:latin typeface="Tahoma" pitchFamily="34" charset="0"/>
              </a:rPr>
              <a:t>3 </a:t>
            </a:r>
            <a:r>
              <a:rPr lang="en-US" sz="2800" b="1" dirty="0">
                <a:solidFill>
                  <a:srgbClr val="FF0000"/>
                </a:solidFill>
                <a:latin typeface="Tahoma" pitchFamily="34" charset="0"/>
              </a:rPr>
              <a:t>v= g(t) + η E</a:t>
            </a:r>
            <a:r>
              <a:rPr lang="en-US" sz="2800" b="1" baseline="-25000" dirty="0">
                <a:solidFill>
                  <a:srgbClr val="FF0000"/>
                </a:solidFill>
                <a:latin typeface="Tahoma" pitchFamily="34" charset="0"/>
              </a:rPr>
              <a:t>3</a:t>
            </a:r>
            <a:r>
              <a:rPr lang="en-US" sz="2800" b="1" dirty="0">
                <a:solidFill>
                  <a:srgbClr val="FF0000"/>
                </a:solidFill>
                <a:latin typeface="Tahoma" pitchFamily="34" charset="0"/>
              </a:rPr>
              <a:t> </a:t>
            </a:r>
            <a:r>
              <a:rPr lang="en-US" sz="2800" b="1" dirty="0" smtClean="0">
                <a:solidFill>
                  <a:srgbClr val="FF0000"/>
                </a:solidFill>
                <a:latin typeface="Tahoma" pitchFamily="34" charset="0"/>
              </a:rPr>
              <a:t>x [f(net</a:t>
            </a:r>
            <a:r>
              <a:rPr lang="en-US" sz="2800" b="1" baseline="-25000" dirty="0" smtClean="0">
                <a:solidFill>
                  <a:srgbClr val="FF0000"/>
                </a:solidFill>
                <a:latin typeface="Tahoma" pitchFamily="34" charset="0"/>
              </a:rPr>
              <a:t>h2</a:t>
            </a:r>
            <a:r>
              <a:rPr lang="en-US" sz="2800" b="1" dirty="0" smtClean="0">
                <a:solidFill>
                  <a:srgbClr val="FF0000"/>
                </a:solidFill>
                <a:latin typeface="Tahoma" pitchFamily="34" charset="0"/>
              </a:rPr>
              <a:t>)=v]</a:t>
            </a:r>
            <a:r>
              <a:rPr lang="en-US" sz="2800" b="1" baseline="-25000" dirty="0" smtClean="0">
                <a:solidFill>
                  <a:srgbClr val="FF0000"/>
                </a:solidFill>
                <a:latin typeface="Tahoma" pitchFamily="34" charset="0"/>
              </a:rPr>
              <a:t>   </a:t>
            </a:r>
            <a:endParaRPr lang="en-US" sz="2800" b="1" dirty="0">
              <a:solidFill>
                <a:srgbClr val="FF0000"/>
              </a:solidFill>
              <a:latin typeface="Tahoma" pitchFamily="34" charset="0"/>
            </a:endParaRPr>
          </a:p>
        </p:txBody>
      </p:sp>
      <p:sp>
        <p:nvSpPr>
          <p:cNvPr id="187397" name="Rectangle 6"/>
          <p:cNvSpPr>
            <a:spLocks noChangeArrowheads="1"/>
          </p:cNvSpPr>
          <p:nvPr/>
        </p:nvSpPr>
        <p:spPr bwMode="auto">
          <a:xfrm>
            <a:off x="0" y="5636746"/>
            <a:ext cx="9144000" cy="523220"/>
          </a:xfrm>
          <a:prstGeom prst="rect">
            <a:avLst/>
          </a:prstGeom>
          <a:noFill/>
          <a:ln w="9525">
            <a:noFill/>
            <a:miter lim="800000"/>
            <a:headEnd/>
            <a:tailEnd/>
          </a:ln>
        </p:spPr>
        <p:txBody>
          <a:bodyPr anchor="ctr">
            <a:spAutoFit/>
          </a:bodyPr>
          <a:lstStyle/>
          <a:p>
            <a:pPr algn="ctr"/>
            <a:r>
              <a:rPr lang="en-US" sz="2800" b="1" dirty="0">
                <a:solidFill>
                  <a:srgbClr val="FF0000"/>
                </a:solidFill>
                <a:latin typeface="Tahoma" pitchFamily="34" charset="0"/>
              </a:rPr>
              <a:t>w (t +</a:t>
            </a:r>
            <a:r>
              <a:rPr lang="en-US" sz="2800" b="1" dirty="0" smtClean="0">
                <a:solidFill>
                  <a:srgbClr val="FF0000"/>
                </a:solidFill>
                <a:latin typeface="Tahoma" pitchFamily="34" charset="0"/>
              </a:rPr>
              <a:t>1)=w </a:t>
            </a:r>
            <a:r>
              <a:rPr lang="en-US" sz="2800" b="1" dirty="0">
                <a:solidFill>
                  <a:srgbClr val="FF0000"/>
                </a:solidFill>
                <a:latin typeface="Tahoma" pitchFamily="34" charset="0"/>
              </a:rPr>
              <a:t>(t) + η E</a:t>
            </a:r>
            <a:r>
              <a:rPr lang="en-US" sz="2800" b="1" baseline="-25000" dirty="0">
                <a:solidFill>
                  <a:srgbClr val="FF0000"/>
                </a:solidFill>
                <a:latin typeface="Tahoma" pitchFamily="34" charset="0"/>
              </a:rPr>
              <a:t>2 </a:t>
            </a:r>
            <a:r>
              <a:rPr lang="en-US" sz="2800" b="1" dirty="0" smtClean="0">
                <a:solidFill>
                  <a:srgbClr val="FF0000"/>
                </a:solidFill>
                <a:latin typeface="Tahoma" pitchFamily="34" charset="0"/>
              </a:rPr>
              <a:t>u=w </a:t>
            </a:r>
            <a:r>
              <a:rPr lang="en-US" sz="2800" b="1" dirty="0">
                <a:solidFill>
                  <a:srgbClr val="FF0000"/>
                </a:solidFill>
                <a:latin typeface="Tahoma" pitchFamily="34" charset="0"/>
              </a:rPr>
              <a:t>(t) + η </a:t>
            </a:r>
            <a:r>
              <a:rPr lang="en-US" sz="2800" b="1" dirty="0" smtClean="0">
                <a:solidFill>
                  <a:srgbClr val="FF0000"/>
                </a:solidFill>
                <a:latin typeface="Tahoma" pitchFamily="34" charset="0"/>
              </a:rPr>
              <a:t>E</a:t>
            </a:r>
            <a:r>
              <a:rPr lang="en-US" sz="2800" b="1" baseline="-25000" dirty="0" smtClean="0">
                <a:solidFill>
                  <a:srgbClr val="FF0000"/>
                </a:solidFill>
                <a:latin typeface="Tahoma" pitchFamily="34" charset="0"/>
              </a:rPr>
              <a:t>2</a:t>
            </a:r>
            <a:r>
              <a:rPr lang="en-US" sz="2800" b="1" dirty="0" smtClean="0">
                <a:solidFill>
                  <a:srgbClr val="FF0000"/>
                </a:solidFill>
                <a:latin typeface="Tahoma" pitchFamily="34" charset="0"/>
              </a:rPr>
              <a:t> [f(net</a:t>
            </a:r>
            <a:r>
              <a:rPr lang="en-US" sz="2800" b="1" baseline="-25000" dirty="0" smtClean="0">
                <a:solidFill>
                  <a:srgbClr val="FF0000"/>
                </a:solidFill>
                <a:latin typeface="Tahoma" pitchFamily="34" charset="0"/>
              </a:rPr>
              <a:t>h1</a:t>
            </a:r>
            <a:r>
              <a:rPr lang="en-US" sz="2800" b="1" dirty="0" smtClean="0">
                <a:solidFill>
                  <a:srgbClr val="FF0000"/>
                </a:solidFill>
                <a:latin typeface="Tahoma" pitchFamily="34" charset="0"/>
              </a:rPr>
              <a:t>)=u]</a:t>
            </a:r>
            <a:r>
              <a:rPr lang="en-US" sz="2800" b="1" baseline="-25000" dirty="0" smtClean="0">
                <a:solidFill>
                  <a:srgbClr val="FF0000"/>
                </a:solidFill>
                <a:latin typeface="Tahoma" pitchFamily="34" charset="0"/>
              </a:rPr>
              <a:t> </a:t>
            </a:r>
            <a:endParaRPr lang="en-US" sz="2800" b="1" dirty="0">
              <a:solidFill>
                <a:srgbClr val="FF0000"/>
              </a:solidFill>
              <a:latin typeface="Tahoma" pitchFamily="34" charset="0"/>
            </a:endParaRPr>
          </a:p>
        </p:txBody>
      </p:sp>
      <p:sp>
        <p:nvSpPr>
          <p:cNvPr id="228357" name="Rectangle 10"/>
          <p:cNvSpPr>
            <a:spLocks noChangeArrowheads="1"/>
          </p:cNvSpPr>
          <p:nvPr/>
        </p:nvSpPr>
        <p:spPr bwMode="auto">
          <a:xfrm>
            <a:off x="0" y="6338888"/>
            <a:ext cx="3919538" cy="519112"/>
          </a:xfrm>
          <a:prstGeom prst="rect">
            <a:avLst/>
          </a:prstGeom>
          <a:noFill/>
          <a:ln w="9525">
            <a:noFill/>
            <a:miter lim="800000"/>
            <a:headEnd/>
            <a:tailEnd/>
          </a:ln>
        </p:spPr>
        <p:txBody>
          <a:bodyPr anchor="ctr">
            <a:spAutoFit/>
          </a:bodyPr>
          <a:lstStyle/>
          <a:p>
            <a:r>
              <a:rPr lang="en-US" sz="2800">
                <a:latin typeface="Tahoma" pitchFamily="34" charset="0"/>
              </a:rPr>
              <a:t>          </a:t>
            </a:r>
          </a:p>
        </p:txBody>
      </p:sp>
      <p:sp>
        <p:nvSpPr>
          <p:cNvPr id="187404" name="Rectangle 5"/>
          <p:cNvSpPr>
            <a:spLocks noChangeArrowheads="1"/>
          </p:cNvSpPr>
          <p:nvPr/>
        </p:nvSpPr>
        <p:spPr bwMode="auto">
          <a:xfrm>
            <a:off x="0" y="2817813"/>
            <a:ext cx="7375525" cy="522287"/>
          </a:xfrm>
          <a:prstGeom prst="rect">
            <a:avLst/>
          </a:prstGeom>
          <a:noFill/>
          <a:ln w="9525">
            <a:noFill/>
            <a:miter lim="800000"/>
            <a:headEnd/>
            <a:tailEnd/>
          </a:ln>
        </p:spPr>
        <p:txBody>
          <a:bodyPr wrap="none" anchor="ctr">
            <a:spAutoFit/>
          </a:bodyPr>
          <a:lstStyle/>
          <a:p>
            <a:r>
              <a:rPr lang="en-US" sz="2800">
                <a:solidFill>
                  <a:srgbClr val="FF0000"/>
                </a:solidFill>
                <a:latin typeface="Tahoma" pitchFamily="34" charset="0"/>
              </a:rPr>
              <a:t> </a:t>
            </a:r>
            <a:r>
              <a:rPr lang="en-US" sz="2800" b="1">
                <a:solidFill>
                  <a:srgbClr val="FF0000"/>
                </a:solidFill>
                <a:latin typeface="Tahoma" pitchFamily="34" charset="0"/>
              </a:rPr>
              <a:t>E</a:t>
            </a:r>
            <a:r>
              <a:rPr lang="en-US" sz="2800" b="1" baseline="-25000">
                <a:solidFill>
                  <a:srgbClr val="FF0000"/>
                </a:solidFill>
                <a:latin typeface="Tahoma" pitchFamily="34" charset="0"/>
              </a:rPr>
              <a:t>3</a:t>
            </a:r>
            <a:r>
              <a:rPr lang="en-US" sz="2800" b="1">
                <a:solidFill>
                  <a:srgbClr val="FF0000"/>
                </a:solidFill>
                <a:latin typeface="Tahoma" pitchFamily="34" charset="0"/>
              </a:rPr>
              <a:t> = (y</a:t>
            </a:r>
            <a:r>
              <a:rPr lang="en-US" sz="2800" b="1" baseline="30000">
                <a:solidFill>
                  <a:srgbClr val="FF0000"/>
                </a:solidFill>
                <a:latin typeface="Tahoma" pitchFamily="34" charset="0"/>
              </a:rPr>
              <a:t>d </a:t>
            </a:r>
            <a:r>
              <a:rPr lang="en-US" sz="2800" b="1">
                <a:solidFill>
                  <a:srgbClr val="FF0000"/>
                </a:solidFill>
                <a:latin typeface="Tahoma" pitchFamily="34" charset="0"/>
              </a:rPr>
              <a:t>– y)y (1 – y)= (y</a:t>
            </a:r>
            <a:r>
              <a:rPr lang="en-US" sz="2800" b="1" baseline="30000">
                <a:solidFill>
                  <a:srgbClr val="FF0000"/>
                </a:solidFill>
                <a:latin typeface="Tahoma" pitchFamily="34" charset="0"/>
              </a:rPr>
              <a:t>d </a:t>
            </a:r>
            <a:r>
              <a:rPr lang="en-US" sz="2800" b="1">
                <a:solidFill>
                  <a:srgbClr val="FF0000"/>
                </a:solidFill>
                <a:latin typeface="Tahoma" pitchFamily="34" charset="0"/>
              </a:rPr>
              <a:t>– y)f’(net</a:t>
            </a:r>
            <a:r>
              <a:rPr lang="en-US" sz="2800" b="1" baseline="-25000">
                <a:solidFill>
                  <a:srgbClr val="FF0000"/>
                </a:solidFill>
                <a:latin typeface="Tahoma" pitchFamily="34" charset="0"/>
              </a:rPr>
              <a:t>o</a:t>
            </a:r>
            <a:r>
              <a:rPr lang="en-US" sz="2800" b="1">
                <a:solidFill>
                  <a:srgbClr val="FF0000"/>
                </a:solidFill>
                <a:latin typeface="Tahoma" pitchFamily="34" charset="0"/>
              </a:rPr>
              <a:t>) </a:t>
            </a:r>
          </a:p>
        </p:txBody>
      </p:sp>
      <p:sp>
        <p:nvSpPr>
          <p:cNvPr id="187405" name="Rectangle 7"/>
          <p:cNvSpPr>
            <a:spLocks noChangeArrowheads="1"/>
          </p:cNvSpPr>
          <p:nvPr/>
        </p:nvSpPr>
        <p:spPr bwMode="auto">
          <a:xfrm>
            <a:off x="0" y="3429000"/>
            <a:ext cx="8229600" cy="519113"/>
          </a:xfrm>
          <a:prstGeom prst="rect">
            <a:avLst/>
          </a:prstGeom>
          <a:noFill/>
          <a:ln w="9525">
            <a:noFill/>
            <a:miter lim="800000"/>
            <a:headEnd/>
            <a:tailEnd/>
          </a:ln>
        </p:spPr>
        <p:txBody>
          <a:bodyPr anchor="ctr">
            <a:spAutoFit/>
          </a:bodyPr>
          <a:lstStyle/>
          <a:p>
            <a:r>
              <a:rPr lang="en-US" sz="2800" b="1">
                <a:latin typeface="Tahoma" pitchFamily="34" charset="0"/>
              </a:rPr>
              <a:t> </a:t>
            </a:r>
            <a:r>
              <a:rPr lang="en-US" sz="2800" b="1">
                <a:solidFill>
                  <a:srgbClr val="FF0000"/>
                </a:solidFill>
                <a:latin typeface="Tahoma" pitchFamily="34" charset="0"/>
              </a:rPr>
              <a:t>E</a:t>
            </a:r>
            <a:r>
              <a:rPr lang="en-US" sz="2800" b="1" baseline="-25000">
                <a:solidFill>
                  <a:srgbClr val="FF0000"/>
                </a:solidFill>
                <a:latin typeface="Tahoma" pitchFamily="34" charset="0"/>
              </a:rPr>
              <a:t>2</a:t>
            </a:r>
            <a:r>
              <a:rPr lang="en-US" sz="2800" b="1">
                <a:solidFill>
                  <a:srgbClr val="FF0000"/>
                </a:solidFill>
                <a:latin typeface="Tahoma" pitchFamily="34" charset="0"/>
              </a:rPr>
              <a:t> = v (1 – v) E</a:t>
            </a:r>
            <a:r>
              <a:rPr lang="en-US" sz="2800" b="1" baseline="-25000">
                <a:solidFill>
                  <a:srgbClr val="FF0000"/>
                </a:solidFill>
                <a:latin typeface="Tahoma" pitchFamily="34" charset="0"/>
              </a:rPr>
              <a:t>3</a:t>
            </a:r>
            <a:r>
              <a:rPr lang="en-US" sz="2800" b="1">
                <a:solidFill>
                  <a:srgbClr val="FF0000"/>
                </a:solidFill>
                <a:latin typeface="Tahoma" pitchFamily="34" charset="0"/>
              </a:rPr>
              <a:t> g(t)=f’(net</a:t>
            </a:r>
            <a:r>
              <a:rPr lang="en-US" sz="2800" b="1" baseline="-25000">
                <a:solidFill>
                  <a:srgbClr val="FF0000"/>
                </a:solidFill>
                <a:latin typeface="Tahoma" pitchFamily="34" charset="0"/>
              </a:rPr>
              <a:t>h2</a:t>
            </a:r>
            <a:r>
              <a:rPr lang="en-US" sz="2800" b="1">
                <a:solidFill>
                  <a:srgbClr val="FF0000"/>
                </a:solidFill>
                <a:latin typeface="Tahoma" pitchFamily="34" charset="0"/>
              </a:rPr>
              <a:t>)E</a:t>
            </a:r>
            <a:r>
              <a:rPr lang="en-US" sz="2800" b="1" baseline="-25000">
                <a:solidFill>
                  <a:srgbClr val="FF0000"/>
                </a:solidFill>
                <a:latin typeface="Tahoma" pitchFamily="34" charset="0"/>
              </a:rPr>
              <a:t>3</a:t>
            </a:r>
            <a:r>
              <a:rPr lang="en-US" sz="2800" b="1">
                <a:solidFill>
                  <a:srgbClr val="FF0000"/>
                </a:solidFill>
                <a:latin typeface="Tahoma" pitchFamily="34" charset="0"/>
              </a:rPr>
              <a:t> g(t)</a:t>
            </a:r>
            <a:r>
              <a:rPr lang="en-US" b="1">
                <a:solidFill>
                  <a:srgbClr val="FF0000"/>
                </a:solidFill>
                <a:latin typeface="Tahoma" pitchFamily="34" charset="0"/>
              </a:rPr>
              <a:t>                                           </a:t>
            </a:r>
          </a:p>
        </p:txBody>
      </p:sp>
      <p:sp>
        <p:nvSpPr>
          <p:cNvPr id="187406" name="Rectangle 10"/>
          <p:cNvSpPr>
            <a:spLocks noChangeArrowheads="1"/>
          </p:cNvSpPr>
          <p:nvPr/>
        </p:nvSpPr>
        <p:spPr bwMode="auto">
          <a:xfrm>
            <a:off x="0" y="4037013"/>
            <a:ext cx="8382000" cy="522287"/>
          </a:xfrm>
          <a:prstGeom prst="rect">
            <a:avLst/>
          </a:prstGeom>
          <a:noFill/>
          <a:ln w="9525">
            <a:noFill/>
            <a:miter lim="800000"/>
            <a:headEnd/>
            <a:tailEnd/>
          </a:ln>
        </p:spPr>
        <p:txBody>
          <a:bodyPr anchor="ctr">
            <a:spAutoFit/>
          </a:bodyPr>
          <a:lstStyle/>
          <a:p>
            <a:r>
              <a:rPr lang="en-US" sz="2800">
                <a:latin typeface="Tahoma" pitchFamily="34" charset="0"/>
              </a:rPr>
              <a:t> </a:t>
            </a:r>
            <a:r>
              <a:rPr lang="en-US" sz="2800" b="1">
                <a:solidFill>
                  <a:srgbClr val="FF0000"/>
                </a:solidFill>
                <a:latin typeface="Tahoma" pitchFamily="34" charset="0"/>
              </a:rPr>
              <a:t>E</a:t>
            </a:r>
            <a:r>
              <a:rPr lang="en-US" sz="2800" b="1" baseline="-25000">
                <a:solidFill>
                  <a:srgbClr val="FF0000"/>
                </a:solidFill>
                <a:latin typeface="Tahoma" pitchFamily="34" charset="0"/>
              </a:rPr>
              <a:t>1 </a:t>
            </a:r>
            <a:r>
              <a:rPr lang="en-US" sz="2800" b="1">
                <a:solidFill>
                  <a:srgbClr val="FF0000"/>
                </a:solidFill>
                <a:latin typeface="Tahoma" pitchFamily="34" charset="0"/>
              </a:rPr>
              <a:t>= u (1 – u) E</a:t>
            </a:r>
            <a:r>
              <a:rPr lang="en-US" sz="2800" b="1" baseline="-25000">
                <a:solidFill>
                  <a:srgbClr val="FF0000"/>
                </a:solidFill>
                <a:latin typeface="Tahoma" pitchFamily="34" charset="0"/>
              </a:rPr>
              <a:t>2</a:t>
            </a:r>
            <a:r>
              <a:rPr lang="en-US" sz="2800" b="1">
                <a:solidFill>
                  <a:srgbClr val="FF0000"/>
                </a:solidFill>
                <a:latin typeface="Tahoma" pitchFamily="34" charset="0"/>
              </a:rPr>
              <a:t> w(t)= f’(net</a:t>
            </a:r>
            <a:r>
              <a:rPr lang="en-US" sz="2800" b="1" baseline="-25000">
                <a:solidFill>
                  <a:srgbClr val="FF0000"/>
                </a:solidFill>
                <a:latin typeface="Tahoma" pitchFamily="34" charset="0"/>
              </a:rPr>
              <a:t>h1</a:t>
            </a:r>
            <a:r>
              <a:rPr lang="en-US" sz="2800" b="1">
                <a:solidFill>
                  <a:srgbClr val="FF0000"/>
                </a:solidFill>
                <a:latin typeface="Tahoma" pitchFamily="34" charset="0"/>
              </a:rPr>
              <a:t>) E</a:t>
            </a:r>
            <a:r>
              <a:rPr lang="en-US" sz="2800" b="1" baseline="-25000">
                <a:solidFill>
                  <a:srgbClr val="FF0000"/>
                </a:solidFill>
                <a:latin typeface="Tahoma" pitchFamily="34" charset="0"/>
              </a:rPr>
              <a:t>2</a:t>
            </a:r>
            <a:r>
              <a:rPr lang="en-US" sz="2800" b="1">
                <a:solidFill>
                  <a:srgbClr val="FF0000"/>
                </a:solidFill>
                <a:latin typeface="Tahoma" pitchFamily="34" charset="0"/>
              </a:rPr>
              <a:t> w(t)         </a:t>
            </a:r>
          </a:p>
        </p:txBody>
      </p:sp>
      <p:sp>
        <p:nvSpPr>
          <p:cNvPr id="17" name="TextBox 16"/>
          <p:cNvSpPr txBox="1">
            <a:spLocks noChangeArrowheads="1"/>
          </p:cNvSpPr>
          <p:nvPr/>
        </p:nvSpPr>
        <p:spPr bwMode="auto">
          <a:xfrm>
            <a:off x="0" y="4572000"/>
            <a:ext cx="4572000" cy="584200"/>
          </a:xfrm>
          <a:prstGeom prst="rect">
            <a:avLst/>
          </a:prstGeom>
          <a:noFill/>
          <a:ln w="9525">
            <a:noFill/>
            <a:miter lim="800000"/>
            <a:headEnd/>
            <a:tailEnd/>
          </a:ln>
        </p:spPr>
        <p:txBody>
          <a:bodyPr>
            <a:spAutoFit/>
          </a:bodyPr>
          <a:lstStyle/>
          <a:p>
            <a:r>
              <a:rPr lang="en-US" sz="3200" b="1">
                <a:latin typeface="Calibri" pitchFamily="34" charset="0"/>
              </a:rPr>
              <a:t>Calculate new weights</a:t>
            </a:r>
          </a:p>
        </p:txBody>
      </p:sp>
      <p:pic>
        <p:nvPicPr>
          <p:cNvPr id="228362" name="Picture 1"/>
          <p:cNvPicPr>
            <a:picLocks noChangeAspect="1" noChangeArrowheads="1"/>
          </p:cNvPicPr>
          <p:nvPr/>
        </p:nvPicPr>
        <p:blipFill>
          <a:blip r:embed="rId2" cstate="print"/>
          <a:srcRect/>
          <a:stretch>
            <a:fillRect/>
          </a:stretch>
        </p:blipFill>
        <p:spPr bwMode="auto">
          <a:xfrm>
            <a:off x="0" y="0"/>
            <a:ext cx="8697913" cy="1981200"/>
          </a:xfrm>
          <a:prstGeom prst="rect">
            <a:avLst/>
          </a:prstGeom>
          <a:noFill/>
          <a:ln w="9525">
            <a:noFill/>
            <a:miter lim="800000"/>
            <a:headEnd/>
            <a:tailEnd/>
          </a:ln>
        </p:spPr>
      </p:pic>
      <p:sp>
        <p:nvSpPr>
          <p:cNvPr id="16" name="Frame 15"/>
          <p:cNvSpPr/>
          <p:nvPr/>
        </p:nvSpPr>
        <p:spPr>
          <a:xfrm>
            <a:off x="6172200" y="1371600"/>
            <a:ext cx="533400" cy="5334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8" name="Frame 17"/>
          <p:cNvSpPr/>
          <p:nvPr/>
        </p:nvSpPr>
        <p:spPr>
          <a:xfrm>
            <a:off x="4495800" y="1371600"/>
            <a:ext cx="457200" cy="5334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9" name="Frame 18"/>
          <p:cNvSpPr/>
          <p:nvPr/>
        </p:nvSpPr>
        <p:spPr>
          <a:xfrm>
            <a:off x="2286000" y="1447800"/>
            <a:ext cx="457200" cy="4572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20" name="Rectangle 9"/>
          <p:cNvSpPr>
            <a:spLocks noChangeArrowheads="1"/>
          </p:cNvSpPr>
          <p:nvPr/>
        </p:nvSpPr>
        <p:spPr bwMode="auto">
          <a:xfrm>
            <a:off x="87313" y="6337300"/>
            <a:ext cx="4476750" cy="522288"/>
          </a:xfrm>
          <a:prstGeom prst="rect">
            <a:avLst/>
          </a:prstGeom>
          <a:noFill/>
          <a:ln w="9525">
            <a:noFill/>
            <a:miter lim="800000"/>
            <a:headEnd/>
            <a:tailEnd/>
          </a:ln>
        </p:spPr>
        <p:txBody>
          <a:bodyPr wrap="none" anchor="ctr">
            <a:spAutoFit/>
          </a:bodyPr>
          <a:lstStyle/>
          <a:p>
            <a:pPr algn="ctr"/>
            <a:r>
              <a:rPr lang="en-US" sz="2800" b="1">
                <a:solidFill>
                  <a:srgbClr val="FF0000"/>
                </a:solidFill>
                <a:latin typeface="Tahoma" pitchFamily="34" charset="0"/>
              </a:rPr>
              <a:t>h (t +1) = h (t) + η E</a:t>
            </a:r>
            <a:r>
              <a:rPr lang="en-US" sz="2800" b="1" baseline="-25000">
                <a:solidFill>
                  <a:srgbClr val="FF0000"/>
                </a:solidFill>
                <a:latin typeface="Tahoma" pitchFamily="34" charset="0"/>
              </a:rPr>
              <a:t>1</a:t>
            </a:r>
            <a:r>
              <a:rPr lang="en-US" sz="2800" b="1">
                <a:solidFill>
                  <a:srgbClr val="FF0000"/>
                </a:solidFill>
                <a:latin typeface="Tahoma" pitchFamily="34" charset="0"/>
              </a:rPr>
              <a:t> 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7395"/>
                                        </p:tgtEl>
                                        <p:attrNameLst>
                                          <p:attrName>style.visibility</p:attrName>
                                        </p:attrNameLst>
                                      </p:cBhvr>
                                      <p:to>
                                        <p:strVal val="visible"/>
                                      </p:to>
                                    </p:set>
                                    <p:anim calcmode="lin" valueType="num">
                                      <p:cBhvr additive="base">
                                        <p:cTn id="7" dur="500" fill="hold"/>
                                        <p:tgtEl>
                                          <p:spTgt spid="187395"/>
                                        </p:tgtEl>
                                        <p:attrNameLst>
                                          <p:attrName>ppt_x</p:attrName>
                                        </p:attrNameLst>
                                      </p:cBhvr>
                                      <p:tavLst>
                                        <p:tav tm="0">
                                          <p:val>
                                            <p:strVal val="#ppt_x"/>
                                          </p:val>
                                        </p:tav>
                                        <p:tav tm="100000">
                                          <p:val>
                                            <p:strVal val="#ppt_x"/>
                                          </p:val>
                                        </p:tav>
                                      </p:tavLst>
                                    </p:anim>
                                    <p:anim calcmode="lin" valueType="num">
                                      <p:cBhvr additive="base">
                                        <p:cTn id="8" dur="500" fill="hold"/>
                                        <p:tgtEl>
                                          <p:spTgt spid="18739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7404"/>
                                        </p:tgtEl>
                                        <p:attrNameLst>
                                          <p:attrName>style.visibility</p:attrName>
                                        </p:attrNameLst>
                                      </p:cBhvr>
                                      <p:to>
                                        <p:strVal val="visible"/>
                                      </p:to>
                                    </p:set>
                                    <p:anim calcmode="lin" valueType="num">
                                      <p:cBhvr additive="base">
                                        <p:cTn id="13" dur="500" fill="hold"/>
                                        <p:tgtEl>
                                          <p:spTgt spid="187404"/>
                                        </p:tgtEl>
                                        <p:attrNameLst>
                                          <p:attrName>ppt_x</p:attrName>
                                        </p:attrNameLst>
                                      </p:cBhvr>
                                      <p:tavLst>
                                        <p:tav tm="0">
                                          <p:val>
                                            <p:strVal val="#ppt_x"/>
                                          </p:val>
                                        </p:tav>
                                        <p:tav tm="100000">
                                          <p:val>
                                            <p:strVal val="#ppt_x"/>
                                          </p:val>
                                        </p:tav>
                                      </p:tavLst>
                                    </p:anim>
                                    <p:anim calcmode="lin" valueType="num">
                                      <p:cBhvr additive="base">
                                        <p:cTn id="14" dur="500" fill="hold"/>
                                        <p:tgtEl>
                                          <p:spTgt spid="18740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7405"/>
                                        </p:tgtEl>
                                        <p:attrNameLst>
                                          <p:attrName>style.visibility</p:attrName>
                                        </p:attrNameLst>
                                      </p:cBhvr>
                                      <p:to>
                                        <p:strVal val="visible"/>
                                      </p:to>
                                    </p:set>
                                    <p:anim calcmode="lin" valueType="num">
                                      <p:cBhvr additive="base">
                                        <p:cTn id="19" dur="500" fill="hold"/>
                                        <p:tgtEl>
                                          <p:spTgt spid="187405"/>
                                        </p:tgtEl>
                                        <p:attrNameLst>
                                          <p:attrName>ppt_x</p:attrName>
                                        </p:attrNameLst>
                                      </p:cBhvr>
                                      <p:tavLst>
                                        <p:tav tm="0">
                                          <p:val>
                                            <p:strVal val="#ppt_x"/>
                                          </p:val>
                                        </p:tav>
                                        <p:tav tm="100000">
                                          <p:val>
                                            <p:strVal val="#ppt_x"/>
                                          </p:val>
                                        </p:tav>
                                      </p:tavLst>
                                    </p:anim>
                                    <p:anim calcmode="lin" valueType="num">
                                      <p:cBhvr additive="base">
                                        <p:cTn id="20" dur="500" fill="hold"/>
                                        <p:tgtEl>
                                          <p:spTgt spid="18740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7406"/>
                                        </p:tgtEl>
                                        <p:attrNameLst>
                                          <p:attrName>style.visibility</p:attrName>
                                        </p:attrNameLst>
                                      </p:cBhvr>
                                      <p:to>
                                        <p:strVal val="visible"/>
                                      </p:to>
                                    </p:set>
                                    <p:anim calcmode="lin" valueType="num">
                                      <p:cBhvr additive="base">
                                        <p:cTn id="25" dur="500" fill="hold"/>
                                        <p:tgtEl>
                                          <p:spTgt spid="187406"/>
                                        </p:tgtEl>
                                        <p:attrNameLst>
                                          <p:attrName>ppt_x</p:attrName>
                                        </p:attrNameLst>
                                      </p:cBhvr>
                                      <p:tavLst>
                                        <p:tav tm="0">
                                          <p:val>
                                            <p:strVal val="#ppt_x"/>
                                          </p:val>
                                        </p:tav>
                                        <p:tav tm="100000">
                                          <p:val>
                                            <p:strVal val="#ppt_x"/>
                                          </p:val>
                                        </p:tav>
                                      </p:tavLst>
                                    </p:anim>
                                    <p:anim calcmode="lin" valueType="num">
                                      <p:cBhvr additive="base">
                                        <p:cTn id="26" dur="500" fill="hold"/>
                                        <p:tgtEl>
                                          <p:spTgt spid="18740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87396"/>
                                        </p:tgtEl>
                                        <p:attrNameLst>
                                          <p:attrName>style.visibility</p:attrName>
                                        </p:attrNameLst>
                                      </p:cBhvr>
                                      <p:to>
                                        <p:strVal val="visible"/>
                                      </p:to>
                                    </p:set>
                                    <p:anim calcmode="lin" valueType="num">
                                      <p:cBhvr additive="base">
                                        <p:cTn id="37" dur="500" fill="hold"/>
                                        <p:tgtEl>
                                          <p:spTgt spid="187396"/>
                                        </p:tgtEl>
                                        <p:attrNameLst>
                                          <p:attrName>ppt_x</p:attrName>
                                        </p:attrNameLst>
                                      </p:cBhvr>
                                      <p:tavLst>
                                        <p:tav tm="0">
                                          <p:val>
                                            <p:strVal val="#ppt_x"/>
                                          </p:val>
                                        </p:tav>
                                        <p:tav tm="100000">
                                          <p:val>
                                            <p:strVal val="#ppt_x"/>
                                          </p:val>
                                        </p:tav>
                                      </p:tavLst>
                                    </p:anim>
                                    <p:anim calcmode="lin" valueType="num">
                                      <p:cBhvr additive="base">
                                        <p:cTn id="38" dur="500" fill="hold"/>
                                        <p:tgtEl>
                                          <p:spTgt spid="18739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87397"/>
                                        </p:tgtEl>
                                        <p:attrNameLst>
                                          <p:attrName>style.visibility</p:attrName>
                                        </p:attrNameLst>
                                      </p:cBhvr>
                                      <p:to>
                                        <p:strVal val="visible"/>
                                      </p:to>
                                    </p:set>
                                    <p:anim calcmode="lin" valueType="num">
                                      <p:cBhvr additive="base">
                                        <p:cTn id="43" dur="500" fill="hold"/>
                                        <p:tgtEl>
                                          <p:spTgt spid="187397"/>
                                        </p:tgtEl>
                                        <p:attrNameLst>
                                          <p:attrName>ppt_x</p:attrName>
                                        </p:attrNameLst>
                                      </p:cBhvr>
                                      <p:tavLst>
                                        <p:tav tm="0">
                                          <p:val>
                                            <p:strVal val="#ppt_x"/>
                                          </p:val>
                                        </p:tav>
                                        <p:tav tm="100000">
                                          <p:val>
                                            <p:strVal val="#ppt_x"/>
                                          </p:val>
                                        </p:tav>
                                      </p:tavLst>
                                    </p:anim>
                                    <p:anim calcmode="lin" valueType="num">
                                      <p:cBhvr additive="base">
                                        <p:cTn id="44" dur="500" fill="hold"/>
                                        <p:tgtEl>
                                          <p:spTgt spid="18739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5" grpId="0"/>
      <p:bldP spid="187396" grpId="0"/>
      <p:bldP spid="187397" grpId="0"/>
      <p:bldP spid="187404" grpId="0"/>
      <p:bldP spid="187405" grpId="0"/>
      <p:bldP spid="187406" grpId="0"/>
      <p:bldP spid="17"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981200" y="6273800"/>
            <a:ext cx="5673725" cy="584200"/>
          </a:xfrm>
          <a:prstGeom prst="rect">
            <a:avLst/>
          </a:prstGeom>
          <a:noFill/>
          <a:ln w="9525">
            <a:noFill/>
            <a:miter lim="800000"/>
            <a:headEnd/>
            <a:tailEnd/>
          </a:ln>
        </p:spPr>
        <p:txBody>
          <a:bodyPr wrap="none">
            <a:spAutoFit/>
          </a:bodyPr>
          <a:lstStyle/>
          <a:p>
            <a:r>
              <a:rPr lang="en-US" sz="3200"/>
              <a:t>Note Bias inputs at node 4,5,6</a:t>
            </a:r>
          </a:p>
        </p:txBody>
      </p:sp>
      <p:pic>
        <p:nvPicPr>
          <p:cNvPr id="550914" name="Picture 2"/>
          <p:cNvPicPr>
            <a:picLocks noChangeAspect="1" noChangeArrowheads="1"/>
          </p:cNvPicPr>
          <p:nvPr/>
        </p:nvPicPr>
        <p:blipFill>
          <a:blip r:embed="rId2" cstate="print">
            <a:lum bright="-8000"/>
          </a:blip>
          <a:srcRect/>
          <a:stretch>
            <a:fillRect/>
          </a:stretch>
        </p:blipFill>
        <p:spPr bwMode="auto">
          <a:xfrm>
            <a:off x="0" y="4648200"/>
            <a:ext cx="9172575" cy="1628775"/>
          </a:xfrm>
          <a:prstGeom prst="rect">
            <a:avLst/>
          </a:prstGeom>
          <a:noFill/>
          <a:ln w="9525">
            <a:noFill/>
            <a:miter lim="800000"/>
            <a:headEnd/>
            <a:tailEnd/>
          </a:ln>
        </p:spPr>
      </p:pic>
      <p:pic>
        <p:nvPicPr>
          <p:cNvPr id="5" name="Picture 1"/>
          <p:cNvPicPr>
            <a:picLocks noChangeAspect="1" noChangeArrowheads="1"/>
          </p:cNvPicPr>
          <p:nvPr/>
        </p:nvPicPr>
        <p:blipFill>
          <a:blip r:embed="rId3" cstate="print"/>
          <a:srcRect/>
          <a:stretch>
            <a:fillRect/>
          </a:stretch>
        </p:blipFill>
        <p:spPr bwMode="auto">
          <a:xfrm>
            <a:off x="19050" y="0"/>
            <a:ext cx="9124950" cy="4495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0914"/>
                                        </p:tgtEl>
                                        <p:attrNameLst>
                                          <p:attrName>style.visibility</p:attrName>
                                        </p:attrNameLst>
                                      </p:cBhvr>
                                      <p:to>
                                        <p:strVal val="visible"/>
                                      </p:to>
                                    </p:set>
                                    <p:anim calcmode="lin" valueType="num">
                                      <p:cBhvr additive="base">
                                        <p:cTn id="7" dur="500" fill="hold"/>
                                        <p:tgtEl>
                                          <p:spTgt spid="550914"/>
                                        </p:tgtEl>
                                        <p:attrNameLst>
                                          <p:attrName>ppt_x</p:attrName>
                                        </p:attrNameLst>
                                      </p:cBhvr>
                                      <p:tavLst>
                                        <p:tav tm="0">
                                          <p:val>
                                            <p:strVal val="#ppt_x"/>
                                          </p:val>
                                        </p:tav>
                                        <p:tav tm="100000">
                                          <p:val>
                                            <p:strVal val="#ppt_x"/>
                                          </p:val>
                                        </p:tav>
                                      </p:tavLst>
                                    </p:anim>
                                    <p:anim calcmode="lin" valueType="num">
                                      <p:cBhvr additive="base">
                                        <p:cTn id="8" dur="500" fill="hold"/>
                                        <p:tgtEl>
                                          <p:spTgt spid="5509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3886200"/>
            <a:ext cx="9144000" cy="2185214"/>
          </a:xfrm>
          <a:prstGeom prst="rect">
            <a:avLst/>
          </a:prstGeom>
          <a:noFill/>
          <a:ln w="9525">
            <a:noFill/>
            <a:miter lim="800000"/>
            <a:headEnd/>
            <a:tailEnd/>
          </a:ln>
        </p:spPr>
        <p:txBody>
          <a:bodyPr>
            <a:spAutoFit/>
          </a:bodyPr>
          <a:lstStyle/>
          <a:p>
            <a:pPr>
              <a:spcBef>
                <a:spcPct val="50000"/>
              </a:spcBef>
            </a:pPr>
            <a:r>
              <a:rPr lang="en-US" sz="3200" b="1" dirty="0">
                <a:latin typeface="Calibri" pitchFamily="34" charset="0"/>
              </a:rPr>
              <a:t>learning rate </a:t>
            </a:r>
            <a:r>
              <a:rPr lang="en-US" sz="3200" b="1" i="1" dirty="0">
                <a:latin typeface="Calibri" pitchFamily="34" charset="0"/>
                <a:sym typeface="Symbol" pitchFamily="18" charset="2"/>
              </a:rPr>
              <a:t></a:t>
            </a:r>
            <a:r>
              <a:rPr lang="en-US" sz="3200" b="1" dirty="0">
                <a:latin typeface="Calibri" pitchFamily="34" charset="0"/>
                <a:sym typeface="Symbol" pitchFamily="18" charset="2"/>
              </a:rPr>
              <a:t> </a:t>
            </a:r>
            <a:r>
              <a:rPr lang="en-US" sz="3200" b="1" dirty="0" smtClean="0">
                <a:latin typeface="Calibri" pitchFamily="34" charset="0"/>
                <a:sym typeface="Symbol" pitchFamily="18" charset="2"/>
              </a:rPr>
              <a:t>=</a:t>
            </a:r>
            <a:r>
              <a:rPr lang="en-US" sz="3200" b="1" dirty="0" smtClean="0">
                <a:latin typeface="Calibri" pitchFamily="34" charset="0"/>
              </a:rPr>
              <a:t> </a:t>
            </a:r>
            <a:r>
              <a:rPr lang="en-US" sz="3200" b="1" dirty="0">
                <a:latin typeface="Calibri" pitchFamily="34" charset="0"/>
              </a:rPr>
              <a:t>0.9 </a:t>
            </a:r>
            <a:r>
              <a:rPr lang="en-US" sz="3200" b="1" dirty="0" smtClean="0">
                <a:latin typeface="Calibri" pitchFamily="34" charset="0"/>
              </a:rPr>
              <a:t>, first </a:t>
            </a:r>
            <a:r>
              <a:rPr lang="en-US" sz="3200" b="1" dirty="0">
                <a:latin typeface="Calibri" pitchFamily="34" charset="0"/>
              </a:rPr>
              <a:t>training example is  X=(</a:t>
            </a:r>
            <a:r>
              <a:rPr lang="en-US" sz="3200" b="1" dirty="0">
                <a:solidFill>
                  <a:srgbClr val="FF0000"/>
                </a:solidFill>
                <a:latin typeface="Calibri" pitchFamily="34" charset="0"/>
              </a:rPr>
              <a:t>1,0,1</a:t>
            </a:r>
            <a:r>
              <a:rPr lang="en-US" sz="3200" b="1" dirty="0">
                <a:latin typeface="Calibri" pitchFamily="34" charset="0"/>
              </a:rPr>
              <a:t>) whose class label is </a:t>
            </a:r>
            <a:r>
              <a:rPr lang="en-US" sz="3200" b="1" dirty="0">
                <a:solidFill>
                  <a:srgbClr val="FF0000"/>
                </a:solidFill>
                <a:latin typeface="Calibri" pitchFamily="34" charset="0"/>
              </a:rPr>
              <a:t>1</a:t>
            </a:r>
            <a:r>
              <a:rPr lang="en-US" sz="3200" b="1" dirty="0">
                <a:latin typeface="Calibri" pitchFamily="34" charset="0"/>
              </a:rPr>
              <a:t>.</a:t>
            </a:r>
          </a:p>
          <a:p>
            <a:pPr>
              <a:spcBef>
                <a:spcPct val="50000"/>
              </a:spcBef>
            </a:pPr>
            <a:endParaRPr lang="en-US" sz="2400" b="1" dirty="0">
              <a:latin typeface="Calibri" pitchFamily="34" charset="0"/>
            </a:endParaRPr>
          </a:p>
          <a:p>
            <a:pPr>
              <a:spcBef>
                <a:spcPct val="50000"/>
              </a:spcBef>
            </a:pPr>
            <a:endParaRPr lang="en-US" sz="2400" b="1" dirty="0">
              <a:latin typeface="Calibri" pitchFamily="34" charset="0"/>
            </a:endParaRPr>
          </a:p>
        </p:txBody>
      </p:sp>
      <p:sp>
        <p:nvSpPr>
          <p:cNvPr id="8" name="Rectangle 7"/>
          <p:cNvSpPr>
            <a:spLocks noChangeArrowheads="1"/>
          </p:cNvSpPr>
          <p:nvPr/>
        </p:nvSpPr>
        <p:spPr bwMode="auto">
          <a:xfrm>
            <a:off x="0" y="5029200"/>
            <a:ext cx="9144000" cy="584775"/>
          </a:xfrm>
          <a:prstGeom prst="rect">
            <a:avLst/>
          </a:prstGeom>
          <a:noFill/>
          <a:ln w="9525">
            <a:noFill/>
            <a:miter lim="800000"/>
            <a:headEnd/>
            <a:tailEnd/>
          </a:ln>
        </p:spPr>
        <p:txBody>
          <a:bodyPr>
            <a:spAutoFit/>
          </a:bodyPr>
          <a:lstStyle/>
          <a:p>
            <a:r>
              <a:rPr lang="en-US" sz="3200" b="1" dirty="0" err="1" smtClean="0">
                <a:solidFill>
                  <a:srgbClr val="FF0000"/>
                </a:solidFill>
                <a:latin typeface="Calibri" pitchFamily="34" charset="0"/>
              </a:rPr>
              <a:t>Logsigmoid</a:t>
            </a:r>
            <a:r>
              <a:rPr lang="en-US" sz="3200" b="1" dirty="0" smtClean="0">
                <a:latin typeface="Calibri" pitchFamily="34" charset="0"/>
              </a:rPr>
              <a:t> applied </a:t>
            </a:r>
            <a:r>
              <a:rPr lang="en-US" sz="3200" b="1" dirty="0">
                <a:latin typeface="Calibri" pitchFamily="34" charset="0"/>
              </a:rPr>
              <a:t>to hidden layer and output layer.</a:t>
            </a:r>
          </a:p>
        </p:txBody>
      </p:sp>
      <p:sp>
        <p:nvSpPr>
          <p:cNvPr id="6" name="TextBox 5"/>
          <p:cNvSpPr txBox="1">
            <a:spLocks noChangeArrowheads="1"/>
          </p:cNvSpPr>
          <p:nvPr/>
        </p:nvSpPr>
        <p:spPr bwMode="auto">
          <a:xfrm>
            <a:off x="0" y="6019800"/>
            <a:ext cx="9144000" cy="584775"/>
          </a:xfrm>
          <a:prstGeom prst="rect">
            <a:avLst/>
          </a:prstGeom>
          <a:noFill/>
          <a:ln w="9525">
            <a:noFill/>
            <a:miter lim="800000"/>
            <a:headEnd/>
            <a:tailEnd/>
          </a:ln>
        </p:spPr>
        <p:txBody>
          <a:bodyPr>
            <a:spAutoFit/>
          </a:bodyPr>
          <a:lstStyle/>
          <a:p>
            <a:r>
              <a:rPr lang="en-US" sz="3200" b="1" dirty="0" smtClean="0">
                <a:solidFill>
                  <a:srgbClr val="FF0000"/>
                </a:solidFill>
              </a:rPr>
              <a:t>Phase1</a:t>
            </a:r>
            <a:r>
              <a:rPr lang="en-US" sz="3200" b="1" dirty="0">
                <a:solidFill>
                  <a:srgbClr val="FF0000"/>
                </a:solidFill>
              </a:rPr>
              <a:t>: Calculate outputs of node 4,5, 6</a:t>
            </a:r>
          </a:p>
        </p:txBody>
      </p:sp>
      <p:pic>
        <p:nvPicPr>
          <p:cNvPr id="1982465" name="Picture 1"/>
          <p:cNvPicPr>
            <a:picLocks noChangeAspect="1" noChangeArrowheads="1"/>
          </p:cNvPicPr>
          <p:nvPr/>
        </p:nvPicPr>
        <p:blipFill>
          <a:blip r:embed="rId2" cstate="print"/>
          <a:srcRect/>
          <a:stretch>
            <a:fillRect/>
          </a:stretch>
        </p:blipFill>
        <p:spPr bwMode="auto">
          <a:xfrm>
            <a:off x="19050" y="0"/>
            <a:ext cx="9124950" cy="39433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0" y="0"/>
            <a:ext cx="9144000" cy="6858000"/>
          </a:xfrm>
        </p:spPr>
        <p:txBody>
          <a:bodyPr>
            <a:normAutofit lnSpcReduction="10000"/>
          </a:bodyPr>
          <a:lstStyle/>
          <a:p>
            <a:pPr fontAlgn="base"/>
            <a:r>
              <a:rPr lang="en-US" b="1" dirty="0" smtClean="0"/>
              <a:t> </a:t>
            </a:r>
            <a:r>
              <a:rPr lang="en-US" sz="3600" b="1" dirty="0" smtClean="0"/>
              <a:t>BPA requires the careful configuration of model and choice of </a:t>
            </a:r>
            <a:r>
              <a:rPr lang="en-US" sz="3600" b="1" dirty="0" err="1" smtClean="0">
                <a:solidFill>
                  <a:srgbClr val="FF0000"/>
                </a:solidFill>
              </a:rPr>
              <a:t>hyperparameters</a:t>
            </a:r>
            <a:r>
              <a:rPr lang="en-US" sz="3600" b="1" dirty="0" smtClean="0">
                <a:solidFill>
                  <a:srgbClr val="FF0000"/>
                </a:solidFill>
              </a:rPr>
              <a:t>.</a:t>
            </a:r>
          </a:p>
          <a:p>
            <a:pPr fontAlgn="base"/>
            <a:endParaRPr lang="en-US" sz="3600" b="1" dirty="0" smtClean="0"/>
          </a:p>
          <a:p>
            <a:pPr fontAlgn="base"/>
            <a:r>
              <a:rPr lang="en-US" sz="3600" b="1" dirty="0" smtClean="0"/>
              <a:t> </a:t>
            </a:r>
            <a:r>
              <a:rPr lang="en-US" sz="3600" b="1" i="1" dirty="0" smtClean="0"/>
              <a:t>These choices can be critical, yet there is no foolproof recipe for deciding them because they are largely </a:t>
            </a:r>
            <a:r>
              <a:rPr lang="en-US" sz="3600" b="1" i="1" dirty="0" smtClean="0">
                <a:solidFill>
                  <a:srgbClr val="FF0000"/>
                </a:solidFill>
              </a:rPr>
              <a:t>problem and data dependent. </a:t>
            </a:r>
          </a:p>
          <a:p>
            <a:pPr fontAlgn="base"/>
            <a:endParaRPr lang="en-US" sz="3600" b="1" i="1" dirty="0" smtClean="0">
              <a:solidFill>
                <a:srgbClr val="FF0000"/>
              </a:solidFill>
            </a:endParaRPr>
          </a:p>
          <a:p>
            <a:pPr fontAlgn="base"/>
            <a:r>
              <a:rPr lang="en-US" sz="3600" b="1" dirty="0" smtClean="0">
                <a:solidFill>
                  <a:srgbClr val="FF0000"/>
                </a:solidFill>
              </a:rPr>
              <a:t>A </a:t>
            </a:r>
            <a:r>
              <a:rPr lang="en-US" sz="3600" b="1" dirty="0" err="1" smtClean="0">
                <a:solidFill>
                  <a:srgbClr val="FF0000"/>
                </a:solidFill>
              </a:rPr>
              <a:t>hyperparameter</a:t>
            </a:r>
            <a:r>
              <a:rPr lang="en-US" sz="3600" b="1" dirty="0" smtClean="0">
                <a:solidFill>
                  <a:srgbClr val="FF0000"/>
                </a:solidFill>
              </a:rPr>
              <a:t> is a parameter/ variable need to set before applying a machine learning algorithm onto a dataset for training.</a:t>
            </a:r>
          </a:p>
          <a:p>
            <a:pPr fontAlgn="base"/>
            <a:endParaRPr lang="en-US" b="1" dirty="0" smtClean="0"/>
          </a:p>
          <a:p>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6"/>
          <p:cNvSpPr>
            <a:spLocks noChangeArrowheads="1"/>
          </p:cNvSpPr>
          <p:nvPr/>
        </p:nvSpPr>
        <p:spPr bwMode="auto">
          <a:xfrm>
            <a:off x="0" y="0"/>
            <a:ext cx="1741488" cy="523875"/>
          </a:xfrm>
          <a:prstGeom prst="rect">
            <a:avLst/>
          </a:prstGeom>
          <a:noFill/>
          <a:ln w="9525">
            <a:noFill/>
            <a:miter lim="800000"/>
            <a:headEnd/>
            <a:tailEnd/>
          </a:ln>
        </p:spPr>
        <p:txBody>
          <a:bodyPr>
            <a:spAutoFit/>
          </a:bodyPr>
          <a:lstStyle/>
          <a:p>
            <a:r>
              <a:rPr lang="en-US" sz="2800" b="1" i="1" dirty="0">
                <a:solidFill>
                  <a:srgbClr val="FF0000"/>
                </a:solidFill>
                <a:latin typeface="Calibri" pitchFamily="34" charset="0"/>
              </a:rPr>
              <a:t>X</a:t>
            </a:r>
            <a:r>
              <a:rPr lang="en-US" sz="2800" b="1" dirty="0">
                <a:solidFill>
                  <a:srgbClr val="FF0000"/>
                </a:solidFill>
                <a:latin typeface="Calibri" pitchFamily="34" charset="0"/>
              </a:rPr>
              <a:t> = (1,0,1) </a:t>
            </a:r>
          </a:p>
        </p:txBody>
      </p:sp>
      <p:pic>
        <p:nvPicPr>
          <p:cNvPr id="6" name="Picture 2"/>
          <p:cNvPicPr>
            <a:picLocks noChangeAspect="1" noChangeArrowheads="1"/>
          </p:cNvPicPr>
          <p:nvPr/>
        </p:nvPicPr>
        <p:blipFill>
          <a:blip r:embed="rId2" cstate="print">
            <a:lum bright="-24000"/>
          </a:blip>
          <a:srcRect/>
          <a:stretch>
            <a:fillRect/>
          </a:stretch>
        </p:blipFill>
        <p:spPr bwMode="auto">
          <a:xfrm>
            <a:off x="0" y="457200"/>
            <a:ext cx="9172575" cy="1439863"/>
          </a:xfrm>
          <a:prstGeom prst="rect">
            <a:avLst/>
          </a:prstGeom>
          <a:noFill/>
          <a:ln w="9525">
            <a:noFill/>
            <a:miter lim="800000"/>
            <a:headEnd/>
            <a:tailEnd/>
          </a:ln>
        </p:spPr>
      </p:pic>
      <p:sp>
        <p:nvSpPr>
          <p:cNvPr id="7" name="TextBox 6"/>
          <p:cNvSpPr txBox="1">
            <a:spLocks noChangeArrowheads="1"/>
          </p:cNvSpPr>
          <p:nvPr/>
        </p:nvSpPr>
        <p:spPr bwMode="auto">
          <a:xfrm>
            <a:off x="0" y="5562600"/>
            <a:ext cx="9144000" cy="1600438"/>
          </a:xfrm>
          <a:prstGeom prst="rect">
            <a:avLst/>
          </a:prstGeom>
          <a:noFill/>
          <a:ln w="9525">
            <a:noFill/>
            <a:miter lim="800000"/>
            <a:headEnd/>
            <a:tailEnd/>
          </a:ln>
        </p:spPr>
        <p:txBody>
          <a:bodyPr>
            <a:spAutoFit/>
          </a:bodyPr>
          <a:lstStyle/>
          <a:p>
            <a:r>
              <a:rPr lang="en-US" sz="2800" b="1" dirty="0">
                <a:solidFill>
                  <a:srgbClr val="FF0000"/>
                </a:solidFill>
              </a:rPr>
              <a:t>Calculate  inputs( net</a:t>
            </a:r>
            <a:r>
              <a:rPr lang="en-US" sz="2800" b="1" baseline="-25000" dirty="0">
                <a:solidFill>
                  <a:srgbClr val="FF0000"/>
                </a:solidFill>
              </a:rPr>
              <a:t>4</a:t>
            </a:r>
            <a:r>
              <a:rPr lang="en-US" sz="2800" b="1" dirty="0">
                <a:solidFill>
                  <a:srgbClr val="FF0000"/>
                </a:solidFill>
              </a:rPr>
              <a:t>  ,net</a:t>
            </a:r>
            <a:r>
              <a:rPr lang="en-US" sz="2800" b="1" baseline="-25000" dirty="0">
                <a:solidFill>
                  <a:srgbClr val="FF0000"/>
                </a:solidFill>
              </a:rPr>
              <a:t>5</a:t>
            </a:r>
            <a:r>
              <a:rPr lang="en-US" sz="2800" b="1" dirty="0">
                <a:solidFill>
                  <a:srgbClr val="FF0000"/>
                </a:solidFill>
              </a:rPr>
              <a:t> )   &amp; outputs (O</a:t>
            </a:r>
            <a:r>
              <a:rPr lang="en-US" sz="2800" b="1" baseline="-25000" dirty="0">
                <a:solidFill>
                  <a:srgbClr val="FF0000"/>
                </a:solidFill>
              </a:rPr>
              <a:t>4</a:t>
            </a:r>
            <a:r>
              <a:rPr lang="en-US" sz="2800" b="1" dirty="0">
                <a:solidFill>
                  <a:srgbClr val="FF0000"/>
                </a:solidFill>
              </a:rPr>
              <a:t> , O</a:t>
            </a:r>
            <a:r>
              <a:rPr lang="en-US" sz="2800" b="1" baseline="-25000" dirty="0">
                <a:solidFill>
                  <a:srgbClr val="FF0000"/>
                </a:solidFill>
              </a:rPr>
              <a:t>5</a:t>
            </a:r>
            <a:r>
              <a:rPr lang="en-US" sz="2800" b="1" dirty="0">
                <a:solidFill>
                  <a:srgbClr val="FF0000"/>
                </a:solidFill>
              </a:rPr>
              <a:t> </a:t>
            </a:r>
            <a:r>
              <a:rPr lang="en-US" sz="2800" b="1" dirty="0" smtClean="0">
                <a:solidFill>
                  <a:srgbClr val="FF0000"/>
                </a:solidFill>
              </a:rPr>
              <a:t>) at  nodes 4 &amp;5</a:t>
            </a:r>
            <a:endParaRPr lang="en-US" sz="2800" b="1" dirty="0">
              <a:solidFill>
                <a:srgbClr val="FF0000"/>
              </a:solidFill>
            </a:endParaRPr>
          </a:p>
          <a:p>
            <a:r>
              <a:rPr lang="en-US" sz="2800" b="1" dirty="0">
                <a:solidFill>
                  <a:srgbClr val="FF0000"/>
                </a:solidFill>
              </a:rPr>
              <a:t>Calculate input ( net</a:t>
            </a:r>
            <a:r>
              <a:rPr lang="en-US" sz="2800" b="1" baseline="-25000" dirty="0">
                <a:solidFill>
                  <a:srgbClr val="FF0000"/>
                </a:solidFill>
              </a:rPr>
              <a:t>6</a:t>
            </a:r>
            <a:r>
              <a:rPr lang="en-US" sz="2800" b="1" dirty="0">
                <a:solidFill>
                  <a:srgbClr val="FF0000"/>
                </a:solidFill>
              </a:rPr>
              <a:t> ) and output </a:t>
            </a:r>
            <a:r>
              <a:rPr lang="en-US" sz="2800" b="1" dirty="0" smtClean="0">
                <a:solidFill>
                  <a:srgbClr val="FF0000"/>
                </a:solidFill>
              </a:rPr>
              <a:t>at </a:t>
            </a:r>
            <a:r>
              <a:rPr lang="en-US" sz="2800" b="1" dirty="0">
                <a:solidFill>
                  <a:srgbClr val="FF0000"/>
                </a:solidFill>
              </a:rPr>
              <a:t>node 6 (O</a:t>
            </a:r>
            <a:r>
              <a:rPr lang="en-US" sz="2800" b="1" baseline="-25000" dirty="0">
                <a:solidFill>
                  <a:srgbClr val="FF0000"/>
                </a:solidFill>
              </a:rPr>
              <a:t>6</a:t>
            </a:r>
            <a:r>
              <a:rPr lang="en-US" sz="2800" b="1" dirty="0">
                <a:solidFill>
                  <a:srgbClr val="FF0000"/>
                </a:solidFill>
              </a:rPr>
              <a:t>)</a:t>
            </a:r>
          </a:p>
          <a:p>
            <a:endParaRPr lang="en-US" sz="1400" b="1" dirty="0"/>
          </a:p>
        </p:txBody>
      </p:sp>
      <p:pic>
        <p:nvPicPr>
          <p:cNvPr id="1981441" name="Picture 1"/>
          <p:cNvPicPr>
            <a:picLocks noChangeAspect="1" noChangeArrowheads="1"/>
          </p:cNvPicPr>
          <p:nvPr/>
        </p:nvPicPr>
        <p:blipFill>
          <a:blip r:embed="rId3" cstate="print"/>
          <a:srcRect/>
          <a:stretch>
            <a:fillRect/>
          </a:stretch>
        </p:blipFill>
        <p:spPr bwMode="auto">
          <a:xfrm>
            <a:off x="19050" y="1981200"/>
            <a:ext cx="9124950" cy="36385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81441"/>
                                        </p:tgtEl>
                                        <p:attrNameLst>
                                          <p:attrName>style.visibility</p:attrName>
                                        </p:attrNameLst>
                                      </p:cBhvr>
                                      <p:to>
                                        <p:strVal val="visible"/>
                                      </p:to>
                                    </p:set>
                                    <p:anim calcmode="lin" valueType="num">
                                      <p:cBhvr additive="base">
                                        <p:cTn id="13" dur="500" fill="hold"/>
                                        <p:tgtEl>
                                          <p:spTgt spid="1981441"/>
                                        </p:tgtEl>
                                        <p:attrNameLst>
                                          <p:attrName>ppt_x</p:attrName>
                                        </p:attrNameLst>
                                      </p:cBhvr>
                                      <p:tavLst>
                                        <p:tav tm="0">
                                          <p:val>
                                            <p:strVal val="#ppt_x"/>
                                          </p:val>
                                        </p:tav>
                                        <p:tav tm="100000">
                                          <p:val>
                                            <p:strVal val="#ppt_x"/>
                                          </p:val>
                                        </p:tav>
                                      </p:tavLst>
                                    </p:anim>
                                    <p:anim calcmode="lin" valueType="num">
                                      <p:cBhvr additive="base">
                                        <p:cTn id="14" dur="500" fill="hold"/>
                                        <p:tgtEl>
                                          <p:spTgt spid="198144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noChangeArrowheads="1"/>
          </p:cNvSpPr>
          <p:nvPr/>
        </p:nvSpPr>
        <p:spPr bwMode="auto">
          <a:xfrm>
            <a:off x="0" y="4495800"/>
            <a:ext cx="9144000" cy="2031325"/>
          </a:xfrm>
          <a:prstGeom prst="rect">
            <a:avLst/>
          </a:prstGeom>
          <a:noFill/>
          <a:ln w="9525">
            <a:noFill/>
            <a:miter lim="800000"/>
            <a:headEnd/>
            <a:tailEnd/>
          </a:ln>
        </p:spPr>
        <p:txBody>
          <a:bodyPr>
            <a:spAutoFit/>
          </a:bodyPr>
          <a:lstStyle/>
          <a:p>
            <a:r>
              <a:rPr lang="en-US" sz="3600" b="1" dirty="0">
                <a:solidFill>
                  <a:srgbClr val="FF0000"/>
                </a:solidFill>
              </a:rPr>
              <a:t>net</a:t>
            </a:r>
            <a:r>
              <a:rPr lang="en-US" sz="3600" b="1" baseline="-25000" dirty="0">
                <a:solidFill>
                  <a:srgbClr val="FF0000"/>
                </a:solidFill>
              </a:rPr>
              <a:t>4</a:t>
            </a:r>
            <a:r>
              <a:rPr lang="en-US" sz="3600" b="1" dirty="0">
                <a:solidFill>
                  <a:srgbClr val="FF0000"/>
                </a:solidFill>
              </a:rPr>
              <a:t> = w </a:t>
            </a:r>
            <a:r>
              <a:rPr lang="en-US" sz="3600" b="1" baseline="-25000" dirty="0">
                <a:solidFill>
                  <a:srgbClr val="FF0000"/>
                </a:solidFill>
              </a:rPr>
              <a:t>14</a:t>
            </a:r>
            <a:r>
              <a:rPr lang="en-US" sz="3600" b="1" dirty="0">
                <a:solidFill>
                  <a:srgbClr val="FF0000"/>
                </a:solidFill>
              </a:rPr>
              <a:t> x</a:t>
            </a:r>
            <a:r>
              <a:rPr lang="en-US" sz="3600" b="1" baseline="-25000" dirty="0">
                <a:solidFill>
                  <a:srgbClr val="FF0000"/>
                </a:solidFill>
              </a:rPr>
              <a:t>1</a:t>
            </a:r>
            <a:r>
              <a:rPr lang="en-US" sz="3600" b="1" dirty="0">
                <a:solidFill>
                  <a:srgbClr val="FF0000"/>
                </a:solidFill>
              </a:rPr>
              <a:t>  +  w</a:t>
            </a:r>
            <a:r>
              <a:rPr lang="en-US" sz="3600" b="1" baseline="-25000" dirty="0">
                <a:solidFill>
                  <a:srgbClr val="FF0000"/>
                </a:solidFill>
              </a:rPr>
              <a:t>24</a:t>
            </a:r>
            <a:r>
              <a:rPr lang="en-US" sz="3600" b="1" dirty="0">
                <a:solidFill>
                  <a:srgbClr val="FF0000"/>
                </a:solidFill>
              </a:rPr>
              <a:t>  x</a:t>
            </a:r>
            <a:r>
              <a:rPr lang="en-US" sz="3600" b="1" baseline="-25000" dirty="0">
                <a:solidFill>
                  <a:srgbClr val="FF0000"/>
                </a:solidFill>
              </a:rPr>
              <a:t>2</a:t>
            </a:r>
            <a:r>
              <a:rPr lang="en-US" sz="3600" b="1" dirty="0">
                <a:solidFill>
                  <a:srgbClr val="FF0000"/>
                </a:solidFill>
              </a:rPr>
              <a:t>  + w</a:t>
            </a:r>
            <a:r>
              <a:rPr lang="en-US" sz="3600" b="1" baseline="-25000" dirty="0">
                <a:solidFill>
                  <a:srgbClr val="FF0000"/>
                </a:solidFill>
              </a:rPr>
              <a:t>34</a:t>
            </a:r>
            <a:r>
              <a:rPr lang="en-US" sz="3600" b="1" dirty="0">
                <a:solidFill>
                  <a:srgbClr val="FF0000"/>
                </a:solidFill>
              </a:rPr>
              <a:t>   x</a:t>
            </a:r>
            <a:r>
              <a:rPr lang="en-US" sz="3600" b="1" baseline="-25000" dirty="0">
                <a:solidFill>
                  <a:srgbClr val="FF0000"/>
                </a:solidFill>
              </a:rPr>
              <a:t>3</a:t>
            </a:r>
            <a:r>
              <a:rPr lang="en-US" sz="3600" b="1" dirty="0">
                <a:solidFill>
                  <a:srgbClr val="FF0000"/>
                </a:solidFill>
              </a:rPr>
              <a:t>  +   w</a:t>
            </a:r>
            <a:r>
              <a:rPr lang="en-US" sz="3600" b="1" baseline="-25000" dirty="0">
                <a:solidFill>
                  <a:srgbClr val="FF0000"/>
                </a:solidFill>
              </a:rPr>
              <a:t> 04</a:t>
            </a:r>
            <a:r>
              <a:rPr lang="en-US" sz="3600" b="1" dirty="0">
                <a:solidFill>
                  <a:srgbClr val="FF0000"/>
                </a:solidFill>
              </a:rPr>
              <a:t> x 1</a:t>
            </a:r>
          </a:p>
          <a:p>
            <a:r>
              <a:rPr lang="en-US" sz="3600" b="1" dirty="0">
                <a:solidFill>
                  <a:srgbClr val="FF0000"/>
                </a:solidFill>
              </a:rPr>
              <a:t>net</a:t>
            </a:r>
            <a:r>
              <a:rPr lang="en-US" sz="3600" b="1" baseline="-25000" dirty="0">
                <a:solidFill>
                  <a:srgbClr val="FF0000"/>
                </a:solidFill>
              </a:rPr>
              <a:t>5</a:t>
            </a:r>
            <a:r>
              <a:rPr lang="en-US" sz="3600" b="1" dirty="0">
                <a:solidFill>
                  <a:srgbClr val="FF0000"/>
                </a:solidFill>
              </a:rPr>
              <a:t> = w </a:t>
            </a:r>
            <a:r>
              <a:rPr lang="en-US" sz="3600" b="1" baseline="-25000" dirty="0">
                <a:solidFill>
                  <a:srgbClr val="FF0000"/>
                </a:solidFill>
              </a:rPr>
              <a:t>15</a:t>
            </a:r>
            <a:r>
              <a:rPr lang="en-US" sz="3600" b="1" dirty="0">
                <a:solidFill>
                  <a:srgbClr val="FF0000"/>
                </a:solidFill>
              </a:rPr>
              <a:t> x</a:t>
            </a:r>
            <a:r>
              <a:rPr lang="en-US" sz="3600" b="1" baseline="-25000" dirty="0">
                <a:solidFill>
                  <a:srgbClr val="FF0000"/>
                </a:solidFill>
              </a:rPr>
              <a:t>1</a:t>
            </a:r>
            <a:r>
              <a:rPr lang="en-US" sz="3600" b="1" dirty="0">
                <a:solidFill>
                  <a:srgbClr val="FF0000"/>
                </a:solidFill>
              </a:rPr>
              <a:t>  +  w</a:t>
            </a:r>
            <a:r>
              <a:rPr lang="en-US" sz="3600" b="1" baseline="-25000" dirty="0">
                <a:solidFill>
                  <a:srgbClr val="FF0000"/>
                </a:solidFill>
              </a:rPr>
              <a:t>25</a:t>
            </a:r>
            <a:r>
              <a:rPr lang="en-US" sz="3600" b="1" dirty="0">
                <a:solidFill>
                  <a:srgbClr val="FF0000"/>
                </a:solidFill>
              </a:rPr>
              <a:t>  x</a:t>
            </a:r>
            <a:r>
              <a:rPr lang="en-US" sz="3600" b="1" baseline="-25000" dirty="0">
                <a:solidFill>
                  <a:srgbClr val="FF0000"/>
                </a:solidFill>
              </a:rPr>
              <a:t>2</a:t>
            </a:r>
            <a:r>
              <a:rPr lang="en-US" sz="3600" b="1" dirty="0">
                <a:solidFill>
                  <a:srgbClr val="FF0000"/>
                </a:solidFill>
              </a:rPr>
              <a:t>  + w</a:t>
            </a:r>
            <a:r>
              <a:rPr lang="en-US" sz="3600" b="1" baseline="-25000" dirty="0">
                <a:solidFill>
                  <a:srgbClr val="FF0000"/>
                </a:solidFill>
              </a:rPr>
              <a:t>35</a:t>
            </a:r>
            <a:r>
              <a:rPr lang="en-US" sz="3600" b="1" dirty="0">
                <a:solidFill>
                  <a:srgbClr val="FF0000"/>
                </a:solidFill>
              </a:rPr>
              <a:t>   x</a:t>
            </a:r>
            <a:r>
              <a:rPr lang="en-US" sz="3600" b="1" baseline="-25000" dirty="0">
                <a:solidFill>
                  <a:srgbClr val="FF0000"/>
                </a:solidFill>
              </a:rPr>
              <a:t>3</a:t>
            </a:r>
            <a:r>
              <a:rPr lang="en-US" sz="3600" b="1" dirty="0">
                <a:solidFill>
                  <a:srgbClr val="FF0000"/>
                </a:solidFill>
              </a:rPr>
              <a:t>  +   w</a:t>
            </a:r>
            <a:r>
              <a:rPr lang="en-US" sz="3600" b="1" baseline="-25000" dirty="0">
                <a:solidFill>
                  <a:srgbClr val="FF0000"/>
                </a:solidFill>
              </a:rPr>
              <a:t> 05</a:t>
            </a:r>
            <a:r>
              <a:rPr lang="en-US" sz="3600" b="1" dirty="0">
                <a:solidFill>
                  <a:srgbClr val="FF0000"/>
                </a:solidFill>
              </a:rPr>
              <a:t> x 1</a:t>
            </a:r>
          </a:p>
          <a:p>
            <a:r>
              <a:rPr lang="en-US" sz="3600" b="1" dirty="0">
                <a:solidFill>
                  <a:srgbClr val="FF0000"/>
                </a:solidFill>
              </a:rPr>
              <a:t>net </a:t>
            </a:r>
            <a:r>
              <a:rPr lang="en-US" sz="3600" b="1" baseline="-25000" dirty="0">
                <a:solidFill>
                  <a:srgbClr val="FF0000"/>
                </a:solidFill>
              </a:rPr>
              <a:t>6</a:t>
            </a:r>
            <a:r>
              <a:rPr lang="en-US" sz="3600" b="1" dirty="0">
                <a:solidFill>
                  <a:srgbClr val="FF0000"/>
                </a:solidFill>
              </a:rPr>
              <a:t> = w </a:t>
            </a:r>
            <a:r>
              <a:rPr lang="en-US" sz="3600" b="1" baseline="-25000" dirty="0">
                <a:solidFill>
                  <a:srgbClr val="FF0000"/>
                </a:solidFill>
              </a:rPr>
              <a:t>46</a:t>
            </a:r>
            <a:r>
              <a:rPr lang="en-US" sz="3600" b="1" dirty="0">
                <a:solidFill>
                  <a:srgbClr val="FF0000"/>
                </a:solidFill>
              </a:rPr>
              <a:t> O</a:t>
            </a:r>
            <a:r>
              <a:rPr lang="en-US" sz="3600" b="1" baseline="-25000" dirty="0">
                <a:solidFill>
                  <a:srgbClr val="FF0000"/>
                </a:solidFill>
              </a:rPr>
              <a:t>4</a:t>
            </a:r>
            <a:r>
              <a:rPr lang="en-US" sz="3600" b="1" dirty="0">
                <a:solidFill>
                  <a:srgbClr val="FF0000"/>
                </a:solidFill>
              </a:rPr>
              <a:t>  +  w</a:t>
            </a:r>
            <a:r>
              <a:rPr lang="en-US" sz="3600" b="1" baseline="-25000" dirty="0">
                <a:solidFill>
                  <a:srgbClr val="FF0000"/>
                </a:solidFill>
              </a:rPr>
              <a:t>56</a:t>
            </a:r>
            <a:r>
              <a:rPr lang="en-US" sz="3600" b="1" dirty="0">
                <a:solidFill>
                  <a:srgbClr val="FF0000"/>
                </a:solidFill>
              </a:rPr>
              <a:t>  O</a:t>
            </a:r>
            <a:r>
              <a:rPr lang="en-US" sz="3600" b="1" baseline="-25000" dirty="0">
                <a:solidFill>
                  <a:srgbClr val="FF0000"/>
                </a:solidFill>
              </a:rPr>
              <a:t>5</a:t>
            </a:r>
            <a:r>
              <a:rPr lang="en-US" sz="3600" b="1" dirty="0">
                <a:solidFill>
                  <a:srgbClr val="FF0000"/>
                </a:solidFill>
              </a:rPr>
              <a:t>  + w</a:t>
            </a:r>
            <a:r>
              <a:rPr lang="en-US" sz="3600" b="1" baseline="-25000" dirty="0">
                <a:solidFill>
                  <a:srgbClr val="FF0000"/>
                </a:solidFill>
              </a:rPr>
              <a:t> 06</a:t>
            </a:r>
            <a:r>
              <a:rPr lang="en-US" sz="3600" b="1" dirty="0">
                <a:solidFill>
                  <a:srgbClr val="FF0000"/>
                </a:solidFill>
              </a:rPr>
              <a:t> x 1</a:t>
            </a:r>
            <a:endParaRPr lang="en-US" sz="2800" b="1" dirty="0">
              <a:solidFill>
                <a:srgbClr val="FF0000"/>
              </a:solidFill>
            </a:endParaRPr>
          </a:p>
          <a:p>
            <a:endParaRPr lang="en-US" dirty="0"/>
          </a:p>
        </p:txBody>
      </p:sp>
      <p:pic>
        <p:nvPicPr>
          <p:cNvPr id="1980417" name="Picture 1"/>
          <p:cNvPicPr>
            <a:picLocks noChangeAspect="1" noChangeArrowheads="1"/>
          </p:cNvPicPr>
          <p:nvPr/>
        </p:nvPicPr>
        <p:blipFill>
          <a:blip r:embed="rId2" cstate="print"/>
          <a:srcRect/>
          <a:stretch>
            <a:fillRect/>
          </a:stretch>
        </p:blipFill>
        <p:spPr bwMode="auto">
          <a:xfrm>
            <a:off x="0" y="0"/>
            <a:ext cx="9124950" cy="4495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4358640"/>
          <a:ext cx="9144000" cy="2499360"/>
        </p:xfrm>
        <a:graphic>
          <a:graphicData uri="http://schemas.openxmlformats.org/drawingml/2006/table">
            <a:tbl>
              <a:tblPr firstRow="1" bandRow="1">
                <a:tableStyleId>{5C22544A-7EE6-4342-B048-85BDC9FD1C3A}</a:tableStyleId>
              </a:tblPr>
              <a:tblGrid>
                <a:gridCol w="990600"/>
                <a:gridCol w="4038600"/>
                <a:gridCol w="4114800"/>
              </a:tblGrid>
              <a:tr h="489724">
                <a:tc>
                  <a:txBody>
                    <a:bodyPr/>
                    <a:lstStyle/>
                    <a:p>
                      <a:r>
                        <a:rPr lang="en-US" sz="2800" dirty="0" smtClean="0"/>
                        <a:t>Node</a:t>
                      </a:r>
                      <a:endParaRPr lang="en-US" sz="2800" dirty="0"/>
                    </a:p>
                  </a:txBody>
                  <a:tcPr/>
                </a:tc>
                <a:tc>
                  <a:txBody>
                    <a:bodyPr/>
                    <a:lstStyle/>
                    <a:p>
                      <a:r>
                        <a:rPr lang="en-US" sz="2800" dirty="0" smtClean="0"/>
                        <a:t>Net input to node</a:t>
                      </a:r>
                      <a:endParaRPr lang="en-US" sz="2800" dirty="0"/>
                    </a:p>
                  </a:txBody>
                  <a:tcPr/>
                </a:tc>
                <a:tc>
                  <a:txBody>
                    <a:bodyPr/>
                    <a:lstStyle/>
                    <a:p>
                      <a:r>
                        <a:rPr lang="en-US" sz="2800" dirty="0" smtClean="0"/>
                        <a:t>Output of node</a:t>
                      </a:r>
                      <a:endParaRPr lang="en-US" sz="2800" dirty="0"/>
                    </a:p>
                  </a:txBody>
                  <a:tcPr/>
                </a:tc>
              </a:tr>
              <a:tr h="489724">
                <a:tc>
                  <a:txBody>
                    <a:bodyPr/>
                    <a:lstStyle/>
                    <a:p>
                      <a:r>
                        <a:rPr lang="en-US" sz="2800" dirty="0" smtClean="0"/>
                        <a:t>4</a:t>
                      </a:r>
                      <a:endParaRPr lang="en-US" sz="2800" dirty="0"/>
                    </a:p>
                  </a:txBody>
                  <a:tcPr/>
                </a:tc>
                <a:tc>
                  <a:txBody>
                    <a:bodyPr/>
                    <a:lstStyle/>
                    <a:p>
                      <a:r>
                        <a:rPr lang="en-US" sz="2800" dirty="0" smtClean="0"/>
                        <a:t>net</a:t>
                      </a:r>
                      <a:r>
                        <a:rPr lang="en-US" sz="2800" baseline="-25000" dirty="0" smtClean="0"/>
                        <a:t>4</a:t>
                      </a:r>
                      <a:r>
                        <a:rPr lang="en-US" sz="2800" dirty="0" smtClean="0"/>
                        <a:t> =0.2+0-0.5-0.4=-0.7</a:t>
                      </a:r>
                      <a:endParaRPr lang="en-US" sz="2800" dirty="0"/>
                    </a:p>
                  </a:txBody>
                  <a:tcPr/>
                </a:tc>
                <a:tc>
                  <a:txBody>
                    <a:bodyPr/>
                    <a:lstStyle/>
                    <a:p>
                      <a:r>
                        <a:rPr lang="en-US" sz="2800" dirty="0" smtClean="0"/>
                        <a:t>O</a:t>
                      </a:r>
                      <a:r>
                        <a:rPr lang="en-US" sz="2800" baseline="-25000" dirty="0" smtClean="0"/>
                        <a:t>4</a:t>
                      </a:r>
                      <a:r>
                        <a:rPr lang="en-US" sz="2800" dirty="0" smtClean="0"/>
                        <a:t> =1/(1+e</a:t>
                      </a:r>
                      <a:r>
                        <a:rPr lang="en-US" sz="2800" baseline="30000" dirty="0" smtClean="0"/>
                        <a:t>0.7</a:t>
                      </a:r>
                      <a:r>
                        <a:rPr lang="en-US" sz="2800" dirty="0" smtClean="0"/>
                        <a:t> )=0.332</a:t>
                      </a:r>
                      <a:endParaRPr lang="en-US" sz="2800" dirty="0"/>
                    </a:p>
                  </a:txBody>
                  <a:tcPr/>
                </a:tc>
              </a:tr>
              <a:tr h="489724">
                <a:tc>
                  <a:txBody>
                    <a:bodyPr/>
                    <a:lstStyle/>
                    <a:p>
                      <a:r>
                        <a:rPr lang="en-US" sz="2800" dirty="0" smtClean="0"/>
                        <a:t>5</a:t>
                      </a:r>
                      <a:endParaRPr lang="en-US" sz="2800" dirty="0"/>
                    </a:p>
                  </a:txBody>
                  <a:tcPr/>
                </a:tc>
                <a:tc>
                  <a:txBody>
                    <a:bodyPr/>
                    <a:lstStyle/>
                    <a:p>
                      <a:r>
                        <a:rPr lang="en-US" sz="2800" dirty="0" smtClean="0"/>
                        <a:t>net</a:t>
                      </a:r>
                      <a:r>
                        <a:rPr lang="en-US" sz="2800" baseline="-25000" dirty="0" smtClean="0"/>
                        <a:t>5</a:t>
                      </a:r>
                      <a:r>
                        <a:rPr lang="en-US" sz="2800" dirty="0" smtClean="0"/>
                        <a:t> = -0.3+0+0.2+0.2=0.1</a:t>
                      </a:r>
                      <a:endParaRPr lang="en-US" sz="2800" dirty="0"/>
                    </a:p>
                  </a:txBody>
                  <a:tcPr/>
                </a:tc>
                <a:tc>
                  <a:txBody>
                    <a:bodyPr/>
                    <a:lstStyle/>
                    <a:p>
                      <a:r>
                        <a:rPr lang="en-US" sz="2800" dirty="0" smtClean="0"/>
                        <a:t>O</a:t>
                      </a:r>
                      <a:r>
                        <a:rPr lang="en-US" sz="2800" baseline="-25000" dirty="0" smtClean="0"/>
                        <a:t>5</a:t>
                      </a:r>
                      <a:r>
                        <a:rPr lang="en-US" sz="2800" dirty="0" smtClean="0"/>
                        <a:t> =1/(1+e </a:t>
                      </a:r>
                      <a:r>
                        <a:rPr lang="en-US" sz="2800" baseline="30000" dirty="0" smtClean="0"/>
                        <a:t> -0.1</a:t>
                      </a:r>
                      <a:r>
                        <a:rPr lang="en-US" sz="2800" dirty="0" smtClean="0"/>
                        <a:t>)=0.525</a:t>
                      </a:r>
                      <a:endParaRPr lang="en-US" sz="2800" dirty="0"/>
                    </a:p>
                  </a:txBody>
                  <a:tcPr/>
                </a:tc>
              </a:tr>
              <a:tr h="893027">
                <a:tc>
                  <a:txBody>
                    <a:bodyPr/>
                    <a:lstStyle/>
                    <a:p>
                      <a:r>
                        <a:rPr lang="en-US" sz="2800" dirty="0" smtClean="0"/>
                        <a:t>6</a:t>
                      </a:r>
                      <a:endParaRPr lang="en-US" sz="2800" dirty="0"/>
                    </a:p>
                  </a:txBody>
                  <a:tcPr/>
                </a:tc>
                <a:tc>
                  <a:txBody>
                    <a:bodyPr/>
                    <a:lstStyle/>
                    <a:p>
                      <a:r>
                        <a:rPr lang="en-US" sz="2800" dirty="0" smtClean="0"/>
                        <a:t>net</a:t>
                      </a:r>
                      <a:r>
                        <a:rPr lang="en-US" sz="2800" baseline="-25000" dirty="0" smtClean="0"/>
                        <a:t>6</a:t>
                      </a:r>
                      <a:r>
                        <a:rPr lang="en-US" sz="2800" dirty="0" smtClean="0"/>
                        <a:t> =(-0.3)(0.332) –(0.2)(0.525)+0.1=-0.105</a:t>
                      </a:r>
                      <a:endParaRPr lang="en-US" sz="2800" dirty="0"/>
                    </a:p>
                  </a:txBody>
                  <a:tcPr/>
                </a:tc>
                <a:tc>
                  <a:txBody>
                    <a:bodyPr/>
                    <a:lstStyle/>
                    <a:p>
                      <a:r>
                        <a:rPr lang="en-US" sz="2800" dirty="0" smtClean="0"/>
                        <a:t>O</a:t>
                      </a:r>
                      <a:r>
                        <a:rPr lang="en-US" sz="2800" baseline="-25000" dirty="0" smtClean="0"/>
                        <a:t>6</a:t>
                      </a:r>
                      <a:r>
                        <a:rPr lang="en-US" sz="2800" dirty="0" smtClean="0"/>
                        <a:t> =1/(1+e </a:t>
                      </a:r>
                      <a:r>
                        <a:rPr lang="en-US" sz="2800" baseline="30000" dirty="0" smtClean="0"/>
                        <a:t>0.105</a:t>
                      </a:r>
                      <a:r>
                        <a:rPr lang="en-US" sz="2800" dirty="0" smtClean="0"/>
                        <a:t>)=0.474</a:t>
                      </a:r>
                      <a:endParaRPr lang="en-US" sz="2800" dirty="0"/>
                    </a:p>
                  </a:txBody>
                  <a:tcPr/>
                </a:tc>
              </a:tr>
            </a:tbl>
          </a:graphicData>
        </a:graphic>
      </p:graphicFrame>
      <p:pic>
        <p:nvPicPr>
          <p:cNvPr id="4" name="Picture 2"/>
          <p:cNvPicPr>
            <a:picLocks noChangeAspect="1" noChangeArrowheads="1"/>
          </p:cNvPicPr>
          <p:nvPr/>
        </p:nvPicPr>
        <p:blipFill>
          <a:blip r:embed="rId2" cstate="print">
            <a:lum bright="-24000"/>
          </a:blip>
          <a:srcRect/>
          <a:stretch>
            <a:fillRect/>
          </a:stretch>
        </p:blipFill>
        <p:spPr bwMode="auto">
          <a:xfrm>
            <a:off x="-28575" y="1"/>
            <a:ext cx="9172575" cy="1143000"/>
          </a:xfrm>
          <a:prstGeom prst="rect">
            <a:avLst/>
          </a:prstGeom>
          <a:noFill/>
          <a:ln w="9525">
            <a:noFill/>
            <a:miter lim="800000"/>
            <a:headEnd/>
            <a:tailEnd/>
          </a:ln>
        </p:spPr>
      </p:pic>
      <p:sp>
        <p:nvSpPr>
          <p:cNvPr id="5" name="Rectangle 6"/>
          <p:cNvSpPr>
            <a:spLocks noChangeArrowheads="1"/>
          </p:cNvSpPr>
          <p:nvPr/>
        </p:nvSpPr>
        <p:spPr bwMode="auto">
          <a:xfrm>
            <a:off x="6934200" y="1295400"/>
            <a:ext cx="1828800" cy="646331"/>
          </a:xfrm>
          <a:prstGeom prst="rect">
            <a:avLst/>
          </a:prstGeom>
          <a:noFill/>
          <a:ln w="9525">
            <a:noFill/>
            <a:miter lim="800000"/>
            <a:headEnd/>
            <a:tailEnd/>
          </a:ln>
        </p:spPr>
        <p:txBody>
          <a:bodyPr wrap="square">
            <a:spAutoFit/>
          </a:bodyPr>
          <a:lstStyle/>
          <a:p>
            <a:r>
              <a:rPr lang="en-US" sz="2800" i="1" dirty="0">
                <a:latin typeface="Calibri" pitchFamily="34" charset="0"/>
              </a:rPr>
              <a:t>X</a:t>
            </a:r>
            <a:r>
              <a:rPr lang="en-US" sz="2800" dirty="0">
                <a:latin typeface="Calibri" pitchFamily="34" charset="0"/>
              </a:rPr>
              <a:t> = (1,0,1</a:t>
            </a:r>
            <a:r>
              <a:rPr lang="en-US" sz="3600" dirty="0">
                <a:latin typeface="Calibri" pitchFamily="34" charset="0"/>
              </a:rPr>
              <a:t>) </a:t>
            </a:r>
          </a:p>
        </p:txBody>
      </p:sp>
      <p:pic>
        <p:nvPicPr>
          <p:cNvPr id="6" name="Picture 1"/>
          <p:cNvPicPr>
            <a:picLocks noChangeAspect="1" noChangeArrowheads="1"/>
          </p:cNvPicPr>
          <p:nvPr/>
        </p:nvPicPr>
        <p:blipFill>
          <a:blip r:embed="rId3" cstate="print"/>
          <a:srcRect/>
          <a:stretch>
            <a:fillRect/>
          </a:stretch>
        </p:blipFill>
        <p:spPr bwMode="auto">
          <a:xfrm>
            <a:off x="19050" y="1219200"/>
            <a:ext cx="9124950" cy="28765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1" name="TextBox 2"/>
          <p:cNvSpPr txBox="1">
            <a:spLocks noChangeArrowheads="1"/>
          </p:cNvSpPr>
          <p:nvPr/>
        </p:nvSpPr>
        <p:spPr bwMode="auto">
          <a:xfrm>
            <a:off x="0" y="5780782"/>
            <a:ext cx="9144000" cy="1077218"/>
          </a:xfrm>
          <a:prstGeom prst="rect">
            <a:avLst/>
          </a:prstGeom>
          <a:noFill/>
          <a:ln w="9525">
            <a:noFill/>
            <a:miter lim="800000"/>
            <a:headEnd/>
            <a:tailEnd/>
          </a:ln>
        </p:spPr>
        <p:txBody>
          <a:bodyPr>
            <a:spAutoFit/>
          </a:bodyPr>
          <a:lstStyle/>
          <a:p>
            <a:r>
              <a:rPr lang="en-US" sz="3200" b="1" dirty="0">
                <a:solidFill>
                  <a:srgbClr val="FF0000"/>
                </a:solidFill>
              </a:rPr>
              <a:t>Calculate error vectors </a:t>
            </a:r>
            <a:r>
              <a:rPr lang="en-US" sz="3200" b="1" dirty="0" smtClean="0">
                <a:solidFill>
                  <a:srgbClr val="FF0000"/>
                </a:solidFill>
              </a:rPr>
              <a:t>at</a:t>
            </a:r>
          </a:p>
          <a:p>
            <a:r>
              <a:rPr lang="en-US" sz="3200" b="1" dirty="0" smtClean="0">
                <a:solidFill>
                  <a:srgbClr val="FF0000"/>
                </a:solidFill>
              </a:rPr>
              <a:t> output (E</a:t>
            </a:r>
            <a:r>
              <a:rPr lang="en-US" sz="3200" b="1" baseline="-25000" dirty="0" smtClean="0">
                <a:solidFill>
                  <a:srgbClr val="FF0000"/>
                </a:solidFill>
              </a:rPr>
              <a:t>2</a:t>
            </a:r>
            <a:r>
              <a:rPr lang="en-US" sz="3200" b="1" dirty="0" smtClean="0">
                <a:solidFill>
                  <a:srgbClr val="FF0000"/>
                </a:solidFill>
              </a:rPr>
              <a:t> = e</a:t>
            </a:r>
            <a:r>
              <a:rPr lang="en-US" sz="3200" b="1" baseline="-25000" dirty="0" smtClean="0">
                <a:solidFill>
                  <a:srgbClr val="FF0000"/>
                </a:solidFill>
              </a:rPr>
              <a:t>6</a:t>
            </a:r>
            <a:r>
              <a:rPr lang="en-US" sz="3200" b="1" dirty="0" smtClean="0">
                <a:solidFill>
                  <a:srgbClr val="FF0000"/>
                </a:solidFill>
              </a:rPr>
              <a:t> )and  hidden layer (E</a:t>
            </a:r>
            <a:r>
              <a:rPr lang="en-US" sz="3200" b="1" baseline="-25000" dirty="0" smtClean="0">
                <a:solidFill>
                  <a:srgbClr val="FF0000"/>
                </a:solidFill>
              </a:rPr>
              <a:t>1</a:t>
            </a:r>
            <a:r>
              <a:rPr lang="en-US" sz="3200" b="1" dirty="0" smtClean="0">
                <a:solidFill>
                  <a:srgbClr val="FF0000"/>
                </a:solidFill>
              </a:rPr>
              <a:t> = e</a:t>
            </a:r>
            <a:r>
              <a:rPr lang="en-US" sz="3200" b="1" baseline="-25000" dirty="0" smtClean="0">
                <a:solidFill>
                  <a:srgbClr val="FF0000"/>
                </a:solidFill>
              </a:rPr>
              <a:t>4</a:t>
            </a:r>
            <a:r>
              <a:rPr lang="en-US" sz="3200" b="1" dirty="0" smtClean="0">
                <a:solidFill>
                  <a:srgbClr val="FF0000"/>
                </a:solidFill>
              </a:rPr>
              <a:t> , e</a:t>
            </a:r>
            <a:r>
              <a:rPr lang="en-US" sz="3200" b="1" baseline="-25000" dirty="0" smtClean="0">
                <a:solidFill>
                  <a:srgbClr val="FF0000"/>
                </a:solidFill>
              </a:rPr>
              <a:t>5</a:t>
            </a:r>
            <a:r>
              <a:rPr lang="en-US" sz="3200" b="1" dirty="0" smtClean="0">
                <a:solidFill>
                  <a:srgbClr val="FF0000"/>
                </a:solidFill>
              </a:rPr>
              <a:t> )</a:t>
            </a:r>
            <a:endParaRPr lang="en-US" sz="3200" b="1" dirty="0">
              <a:solidFill>
                <a:srgbClr val="FF0000"/>
              </a:solidFill>
            </a:endParaRPr>
          </a:p>
        </p:txBody>
      </p:sp>
      <p:pic>
        <p:nvPicPr>
          <p:cNvPr id="4" name="Picture 1"/>
          <p:cNvPicPr>
            <a:picLocks noChangeAspect="1" noChangeArrowheads="1"/>
          </p:cNvPicPr>
          <p:nvPr/>
        </p:nvPicPr>
        <p:blipFill>
          <a:blip r:embed="rId2" cstate="print"/>
          <a:srcRect/>
          <a:stretch>
            <a:fillRect/>
          </a:stretch>
        </p:blipFill>
        <p:spPr bwMode="auto">
          <a:xfrm>
            <a:off x="19050" y="0"/>
            <a:ext cx="9124950" cy="563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3"/>
          <p:cNvGraphicFramePr>
            <a:graphicFrameLocks noChangeAspect="1"/>
          </p:cNvGraphicFramePr>
          <p:nvPr/>
        </p:nvGraphicFramePr>
        <p:xfrm>
          <a:off x="0" y="3810000"/>
          <a:ext cx="8534400" cy="1139825"/>
        </p:xfrm>
        <a:graphic>
          <a:graphicData uri="http://schemas.openxmlformats.org/presentationml/2006/ole">
            <p:oleObj spid="_x0000_s13314" name="Equation" r:id="rId3" imgW="3682800" imgH="406080" progId="Equation.DSMT4">
              <p:embed/>
            </p:oleObj>
          </a:graphicData>
        </a:graphic>
      </p:graphicFrame>
      <p:pic>
        <p:nvPicPr>
          <p:cNvPr id="5" name="Picture 2"/>
          <p:cNvPicPr>
            <a:picLocks noChangeAspect="1" noChangeArrowheads="1"/>
          </p:cNvPicPr>
          <p:nvPr/>
        </p:nvPicPr>
        <p:blipFill>
          <a:blip r:embed="rId4" cstate="print"/>
          <a:srcRect/>
          <a:stretch>
            <a:fillRect/>
          </a:stretch>
        </p:blipFill>
        <p:spPr bwMode="auto">
          <a:xfrm>
            <a:off x="6858000" y="0"/>
            <a:ext cx="2286000" cy="893763"/>
          </a:xfrm>
          <a:prstGeom prst="rect">
            <a:avLst/>
          </a:prstGeom>
          <a:noFill/>
          <a:ln w="9525">
            <a:noFill/>
            <a:miter lim="800000"/>
            <a:headEnd/>
            <a:tailEnd/>
          </a:ln>
        </p:spPr>
      </p:pic>
      <p:graphicFrame>
        <p:nvGraphicFramePr>
          <p:cNvPr id="7" name="Table 6"/>
          <p:cNvGraphicFramePr>
            <a:graphicFrameLocks noGrp="1"/>
          </p:cNvGraphicFramePr>
          <p:nvPr/>
        </p:nvGraphicFramePr>
        <p:xfrm>
          <a:off x="7391400" y="1600199"/>
          <a:ext cx="1447800" cy="1676401"/>
        </p:xfrm>
        <a:graphic>
          <a:graphicData uri="http://schemas.openxmlformats.org/drawingml/2006/table">
            <a:tbl>
              <a:tblPr firstRow="1" bandRow="1">
                <a:tableStyleId>{5C22544A-7EE6-4342-B048-85BDC9FD1C3A}</a:tableStyleId>
              </a:tblPr>
              <a:tblGrid>
                <a:gridCol w="1447800"/>
              </a:tblGrid>
              <a:tr h="6893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O</a:t>
                      </a:r>
                      <a:r>
                        <a:rPr lang="en-US" sz="2000" baseline="-25000" dirty="0" smtClean="0"/>
                        <a:t>6</a:t>
                      </a:r>
                      <a:r>
                        <a:rPr lang="en-US" sz="2000" dirty="0" smtClean="0"/>
                        <a:t> =0.474</a:t>
                      </a:r>
                    </a:p>
                  </a:txBody>
                  <a:tcPr/>
                </a:tc>
              </a:tr>
              <a:tr h="493530">
                <a:tc>
                  <a:txBody>
                    <a:bodyPr/>
                    <a:lstStyle/>
                    <a:p>
                      <a:r>
                        <a:rPr lang="en-US" sz="2000" dirty="0" smtClean="0"/>
                        <a:t>O</a:t>
                      </a:r>
                      <a:r>
                        <a:rPr lang="en-US" sz="2000" baseline="-25000" dirty="0" smtClean="0"/>
                        <a:t>5</a:t>
                      </a:r>
                      <a:r>
                        <a:rPr lang="en-US" sz="2000" dirty="0" smtClean="0"/>
                        <a:t> =0.525</a:t>
                      </a:r>
                      <a:endParaRPr lang="en-US" sz="2000" dirty="0"/>
                    </a:p>
                  </a:txBody>
                  <a:tcPr/>
                </a:tc>
              </a:tr>
              <a:tr h="4935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O</a:t>
                      </a:r>
                      <a:r>
                        <a:rPr lang="en-US" sz="2000" baseline="-25000" dirty="0" smtClean="0"/>
                        <a:t>4</a:t>
                      </a:r>
                      <a:r>
                        <a:rPr lang="en-US" sz="2000" dirty="0" smtClean="0"/>
                        <a:t> =0.332</a:t>
                      </a:r>
                    </a:p>
                  </a:txBody>
                  <a:tcPr/>
                </a:tc>
              </a:tr>
            </a:tbl>
          </a:graphicData>
        </a:graphic>
      </p:graphicFrame>
      <p:graphicFrame>
        <p:nvGraphicFramePr>
          <p:cNvPr id="13315" name="Object 3"/>
          <p:cNvGraphicFramePr>
            <a:graphicFrameLocks noChangeAspect="1"/>
          </p:cNvGraphicFramePr>
          <p:nvPr/>
        </p:nvGraphicFramePr>
        <p:xfrm>
          <a:off x="334963" y="4724400"/>
          <a:ext cx="8472487" cy="2068513"/>
        </p:xfrm>
        <a:graphic>
          <a:graphicData uri="http://schemas.openxmlformats.org/presentationml/2006/ole">
            <p:oleObj spid="_x0000_s13315" name="Equation" r:id="rId5" imgW="3047760" imgH="939600" progId="Equation.DSMT4">
              <p:embed/>
            </p:oleObj>
          </a:graphicData>
        </a:graphic>
      </p:graphicFrame>
      <p:pic>
        <p:nvPicPr>
          <p:cNvPr id="8" name="Picture 1"/>
          <p:cNvPicPr>
            <a:picLocks noChangeAspect="1" noChangeArrowheads="1"/>
          </p:cNvPicPr>
          <p:nvPr/>
        </p:nvPicPr>
        <p:blipFill>
          <a:blip r:embed="rId6" cstate="print"/>
          <a:srcRect/>
          <a:stretch>
            <a:fillRect/>
          </a:stretch>
        </p:blipFill>
        <p:spPr bwMode="auto">
          <a:xfrm>
            <a:off x="19050" y="0"/>
            <a:ext cx="6610350" cy="3733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315"/>
                                        </p:tgtEl>
                                        <p:attrNameLst>
                                          <p:attrName>style.visibility</p:attrName>
                                        </p:attrNameLst>
                                      </p:cBhvr>
                                      <p:to>
                                        <p:strVal val="visible"/>
                                      </p:to>
                                    </p:set>
                                    <p:anim calcmode="lin" valueType="num">
                                      <p:cBhvr additive="base">
                                        <p:cTn id="19" dur="500" fill="hold"/>
                                        <p:tgtEl>
                                          <p:spTgt spid="13315"/>
                                        </p:tgtEl>
                                        <p:attrNameLst>
                                          <p:attrName>ppt_x</p:attrName>
                                        </p:attrNameLst>
                                      </p:cBhvr>
                                      <p:tavLst>
                                        <p:tav tm="0">
                                          <p:val>
                                            <p:strVal val="#ppt_x"/>
                                          </p:val>
                                        </p:tav>
                                        <p:tav tm="100000">
                                          <p:val>
                                            <p:strVal val="#ppt_x"/>
                                          </p:val>
                                        </p:tav>
                                      </p:tavLst>
                                    </p:anim>
                                    <p:anim calcmode="lin" valueType="num">
                                      <p:cBhvr additive="base">
                                        <p:cTn id="20" dur="500" fill="hold"/>
                                        <p:tgtEl>
                                          <p:spTgt spid="133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0" y="1752600"/>
            <a:ext cx="9144000" cy="3505200"/>
          </a:xfrm>
          <a:prstGeom prst="rect">
            <a:avLst/>
          </a:prstGeom>
        </p:spPr>
        <p:txBody>
          <a:bodyPr>
            <a:normAutofit/>
          </a:bodyPr>
          <a:lstStyle/>
          <a:p>
            <a:pPr marL="342900" indent="-342900" fontAlgn="auto">
              <a:lnSpc>
                <a:spcPct val="80000"/>
              </a:lnSpc>
              <a:spcBef>
                <a:spcPct val="20000"/>
              </a:spcBef>
              <a:spcAft>
                <a:spcPts val="0"/>
              </a:spcAft>
              <a:buFont typeface="Wingdings" pitchFamily="2" charset="2"/>
              <a:buNone/>
              <a:defRPr/>
            </a:pPr>
            <a:r>
              <a:rPr lang="en-US" sz="3600" dirty="0">
                <a:latin typeface="+mn-lt"/>
                <a:cs typeface="+mn-cs"/>
                <a:sym typeface="Symbol" pitchFamily="18" charset="2"/>
              </a:rPr>
              <a:t>w</a:t>
            </a:r>
            <a:r>
              <a:rPr lang="en-US" sz="3600" baseline="-25000" dirty="0">
                <a:latin typeface="+mn-lt"/>
                <a:cs typeface="+mn-cs"/>
                <a:sym typeface="Symbol" pitchFamily="18" charset="2"/>
              </a:rPr>
              <a:t>46</a:t>
            </a:r>
            <a:r>
              <a:rPr lang="en-US" sz="3600" dirty="0">
                <a:latin typeface="+mn-lt"/>
                <a:cs typeface="+mn-cs"/>
                <a:sym typeface="Symbol" pitchFamily="18" charset="2"/>
              </a:rPr>
              <a:t>			-0.3+(0.9)(0.1311)(0.332)= -</a:t>
            </a:r>
            <a:r>
              <a:rPr lang="en-US" sz="3600" dirty="0" smtClean="0">
                <a:latin typeface="+mn-lt"/>
                <a:cs typeface="+mn-cs"/>
                <a:sym typeface="Symbol" pitchFamily="18" charset="2"/>
              </a:rPr>
              <a:t>0.261</a:t>
            </a:r>
            <a:endParaRPr lang="en-US" sz="3600" dirty="0">
              <a:latin typeface="+mn-lt"/>
              <a:cs typeface="+mn-cs"/>
              <a:sym typeface="Symbol" pitchFamily="18" charset="2"/>
            </a:endParaRPr>
          </a:p>
          <a:p>
            <a:pPr marL="342900" indent="-342900" fontAlgn="auto">
              <a:lnSpc>
                <a:spcPct val="80000"/>
              </a:lnSpc>
              <a:spcBef>
                <a:spcPct val="20000"/>
              </a:spcBef>
              <a:spcAft>
                <a:spcPts val="0"/>
              </a:spcAft>
              <a:buFont typeface="Wingdings" pitchFamily="2" charset="2"/>
              <a:buNone/>
              <a:defRPr/>
            </a:pPr>
            <a:r>
              <a:rPr lang="en-US" sz="3600" dirty="0">
                <a:latin typeface="+mn-lt"/>
                <a:cs typeface="+mn-cs"/>
                <a:sym typeface="Symbol" pitchFamily="18" charset="2"/>
              </a:rPr>
              <a:t>w</a:t>
            </a:r>
            <a:r>
              <a:rPr lang="en-US" sz="3600" baseline="-25000" dirty="0">
                <a:latin typeface="+mn-lt"/>
                <a:cs typeface="+mn-cs"/>
                <a:sym typeface="Symbol" pitchFamily="18" charset="2"/>
              </a:rPr>
              <a:t>56</a:t>
            </a:r>
            <a:r>
              <a:rPr lang="en-US" sz="3600" dirty="0">
                <a:latin typeface="+mn-lt"/>
                <a:cs typeface="+mn-cs"/>
                <a:sym typeface="Symbol" pitchFamily="18" charset="2"/>
              </a:rPr>
              <a:t>			-0.2+(0.9)(0.1311)(0.525)= -</a:t>
            </a:r>
            <a:r>
              <a:rPr lang="en-US" sz="3600" dirty="0" smtClean="0">
                <a:latin typeface="+mn-lt"/>
                <a:cs typeface="+mn-cs"/>
                <a:sym typeface="Symbol" pitchFamily="18" charset="2"/>
              </a:rPr>
              <a:t>0.138</a:t>
            </a:r>
            <a:endParaRPr lang="en-US" sz="3600" dirty="0">
              <a:solidFill>
                <a:srgbClr val="FF0000"/>
              </a:solidFill>
              <a:sym typeface="Symbol" pitchFamily="18" charset="2"/>
            </a:endParaRPr>
          </a:p>
          <a:p>
            <a:pPr marL="342900" indent="-342900" fontAlgn="auto">
              <a:lnSpc>
                <a:spcPct val="80000"/>
              </a:lnSpc>
              <a:spcBef>
                <a:spcPct val="20000"/>
              </a:spcBef>
              <a:spcAft>
                <a:spcPts val="0"/>
              </a:spcAft>
              <a:defRPr/>
            </a:pPr>
            <a:r>
              <a:rPr lang="en-US" sz="3600" dirty="0">
                <a:sym typeface="Symbol" pitchFamily="18" charset="2"/>
              </a:rPr>
              <a:t>w</a:t>
            </a:r>
            <a:r>
              <a:rPr lang="en-US" sz="3600" baseline="-25000" dirty="0">
                <a:sym typeface="Symbol" pitchFamily="18" charset="2"/>
              </a:rPr>
              <a:t>06</a:t>
            </a:r>
            <a:r>
              <a:rPr lang="en-US" sz="3600" dirty="0">
                <a:sym typeface="Symbol" pitchFamily="18" charset="2"/>
              </a:rPr>
              <a:t>			0.1 + (0.9)(0.1311)(</a:t>
            </a:r>
            <a:r>
              <a:rPr lang="en-US" sz="3600" dirty="0">
                <a:solidFill>
                  <a:srgbClr val="FF0000"/>
                </a:solidFill>
                <a:sym typeface="Symbol" pitchFamily="18" charset="2"/>
              </a:rPr>
              <a:t>1</a:t>
            </a:r>
            <a:r>
              <a:rPr lang="en-US" sz="3600" dirty="0">
                <a:sym typeface="Symbol" pitchFamily="18" charset="2"/>
              </a:rPr>
              <a:t>) = 0.218</a:t>
            </a:r>
          </a:p>
          <a:p>
            <a:pPr marL="342900" indent="-342900" fontAlgn="auto">
              <a:lnSpc>
                <a:spcPct val="80000"/>
              </a:lnSpc>
              <a:spcBef>
                <a:spcPct val="20000"/>
              </a:spcBef>
              <a:spcAft>
                <a:spcPts val="0"/>
              </a:spcAft>
              <a:buFont typeface="Wingdings" pitchFamily="2" charset="2"/>
              <a:buNone/>
              <a:defRPr/>
            </a:pPr>
            <a:endParaRPr lang="en-US" sz="3600" dirty="0">
              <a:latin typeface="+mn-lt"/>
              <a:cs typeface="+mn-cs"/>
              <a:sym typeface="Symbol" pitchFamily="18" charset="2"/>
            </a:endParaRPr>
          </a:p>
          <a:p>
            <a:pPr marL="342900" indent="-342900" fontAlgn="auto">
              <a:lnSpc>
                <a:spcPct val="80000"/>
              </a:lnSpc>
              <a:spcBef>
                <a:spcPct val="20000"/>
              </a:spcBef>
              <a:spcAft>
                <a:spcPts val="0"/>
              </a:spcAft>
              <a:buFont typeface="Wingdings" pitchFamily="2" charset="2"/>
              <a:buNone/>
              <a:defRPr/>
            </a:pPr>
            <a:r>
              <a:rPr lang="en-US" sz="3600" dirty="0">
                <a:latin typeface="+mn-lt"/>
                <a:cs typeface="+mn-cs"/>
                <a:sym typeface="Symbol" pitchFamily="18" charset="2"/>
              </a:rPr>
              <a:t>	</a:t>
            </a:r>
          </a:p>
          <a:p>
            <a:pPr marL="342900" indent="-342900" fontAlgn="auto">
              <a:lnSpc>
                <a:spcPct val="80000"/>
              </a:lnSpc>
              <a:spcBef>
                <a:spcPct val="20000"/>
              </a:spcBef>
              <a:spcAft>
                <a:spcPts val="0"/>
              </a:spcAft>
              <a:buFont typeface="Wingdings" pitchFamily="2" charset="2"/>
              <a:buNone/>
              <a:defRPr/>
            </a:pPr>
            <a:endParaRPr lang="en-US" sz="2300" dirty="0">
              <a:latin typeface="+mn-lt"/>
              <a:cs typeface="+mn-cs"/>
              <a:sym typeface="Symbol" pitchFamily="18" charset="2"/>
            </a:endParaRPr>
          </a:p>
          <a:p>
            <a:pPr marL="342900" indent="-342900" fontAlgn="auto">
              <a:lnSpc>
                <a:spcPct val="80000"/>
              </a:lnSpc>
              <a:spcBef>
                <a:spcPct val="20000"/>
              </a:spcBef>
              <a:spcAft>
                <a:spcPts val="0"/>
              </a:spcAft>
              <a:buFont typeface="Wingdings" pitchFamily="2" charset="2"/>
              <a:buNone/>
              <a:defRPr/>
            </a:pPr>
            <a:r>
              <a:rPr lang="en-US" sz="1000" dirty="0">
                <a:latin typeface="+mn-lt"/>
                <a:cs typeface="+mn-cs"/>
                <a:sym typeface="Symbol" pitchFamily="18" charset="2"/>
              </a:rPr>
              <a:t>				</a:t>
            </a:r>
          </a:p>
        </p:txBody>
      </p:sp>
      <p:pic>
        <p:nvPicPr>
          <p:cNvPr id="340993" name="Picture 1"/>
          <p:cNvPicPr>
            <a:picLocks noChangeAspect="1" noChangeArrowheads="1"/>
          </p:cNvPicPr>
          <p:nvPr/>
        </p:nvPicPr>
        <p:blipFill>
          <a:blip r:embed="rId3" cstate="print"/>
          <a:srcRect/>
          <a:stretch>
            <a:fillRect/>
          </a:stretch>
        </p:blipFill>
        <p:spPr bwMode="auto">
          <a:xfrm>
            <a:off x="0" y="0"/>
            <a:ext cx="3581400" cy="1211263"/>
          </a:xfrm>
          <a:prstGeom prst="rect">
            <a:avLst/>
          </a:prstGeom>
          <a:noFill/>
          <a:ln w="9525">
            <a:noFill/>
            <a:miter lim="800000"/>
            <a:headEnd/>
            <a:tailEnd/>
          </a:ln>
        </p:spPr>
      </p:pic>
      <p:pic>
        <p:nvPicPr>
          <p:cNvPr id="340995" name="Picture 3"/>
          <p:cNvPicPr>
            <a:picLocks noChangeAspect="1" noChangeArrowheads="1"/>
          </p:cNvPicPr>
          <p:nvPr/>
        </p:nvPicPr>
        <p:blipFill>
          <a:blip r:embed="rId4" cstate="print"/>
          <a:srcRect/>
          <a:stretch>
            <a:fillRect/>
          </a:stretch>
        </p:blipFill>
        <p:spPr bwMode="auto">
          <a:xfrm>
            <a:off x="4191000" y="0"/>
            <a:ext cx="1514475" cy="1152525"/>
          </a:xfrm>
          <a:prstGeom prst="rect">
            <a:avLst/>
          </a:prstGeom>
          <a:noFill/>
          <a:ln w="9525">
            <a:noFill/>
            <a:miter lim="800000"/>
            <a:headEnd/>
            <a:tailEnd/>
          </a:ln>
        </p:spPr>
      </p:pic>
      <p:graphicFrame>
        <p:nvGraphicFramePr>
          <p:cNvPr id="65538" name="Object 2"/>
          <p:cNvGraphicFramePr>
            <a:graphicFrameLocks noChangeAspect="1"/>
          </p:cNvGraphicFramePr>
          <p:nvPr/>
        </p:nvGraphicFramePr>
        <p:xfrm>
          <a:off x="4514850" y="3321050"/>
          <a:ext cx="114300" cy="215900"/>
        </p:xfrm>
        <a:graphic>
          <a:graphicData uri="http://schemas.openxmlformats.org/presentationml/2006/ole">
            <p:oleObj spid="_x0000_s14338" name="Equation" r:id="rId5" imgW="114120" imgH="215640" progId="Equation.3">
              <p:embed/>
            </p:oleObj>
          </a:graphicData>
        </a:graphic>
      </p:graphicFrame>
      <p:graphicFrame>
        <p:nvGraphicFramePr>
          <p:cNvPr id="10" name="Object 3"/>
          <p:cNvGraphicFramePr>
            <a:graphicFrameLocks noChangeAspect="1"/>
          </p:cNvGraphicFramePr>
          <p:nvPr/>
        </p:nvGraphicFramePr>
        <p:xfrm>
          <a:off x="6013450" y="0"/>
          <a:ext cx="3081338" cy="1676400"/>
        </p:xfrm>
        <a:graphic>
          <a:graphicData uri="http://schemas.openxmlformats.org/presentationml/2006/ole">
            <p:oleObj spid="_x0000_s14339" name="Equation" r:id="rId6" imgW="1218960" imgH="711000" progId="Equation.DSMT4">
              <p:embed/>
            </p:oleObj>
          </a:graphicData>
        </a:graphic>
      </p:graphicFrame>
      <p:pic>
        <p:nvPicPr>
          <p:cNvPr id="8" name="Picture 1"/>
          <p:cNvPicPr>
            <a:picLocks noChangeAspect="1" noChangeArrowheads="1"/>
          </p:cNvPicPr>
          <p:nvPr/>
        </p:nvPicPr>
        <p:blipFill>
          <a:blip r:embed="rId7" cstate="print"/>
          <a:srcRect/>
          <a:stretch>
            <a:fillRect/>
          </a:stretch>
        </p:blipFill>
        <p:spPr bwMode="auto">
          <a:xfrm>
            <a:off x="0" y="3429000"/>
            <a:ext cx="9124950" cy="3429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 calcmode="lin" valueType="num">
                                      <p:cBhvr additive="base">
                                        <p:cTn id="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40993"/>
                                        </p:tgtEl>
                                        <p:attrNameLst>
                                          <p:attrName>style.visibility</p:attrName>
                                        </p:attrNameLst>
                                      </p:cBhvr>
                                      <p:to>
                                        <p:strVal val="visible"/>
                                      </p:to>
                                    </p:set>
                                    <p:anim calcmode="lin" valueType="num">
                                      <p:cBhvr additive="base">
                                        <p:cTn id="13" dur="500" fill="hold"/>
                                        <p:tgtEl>
                                          <p:spTgt spid="340993"/>
                                        </p:tgtEl>
                                        <p:attrNameLst>
                                          <p:attrName>ppt_x</p:attrName>
                                        </p:attrNameLst>
                                      </p:cBhvr>
                                      <p:tavLst>
                                        <p:tav tm="0">
                                          <p:val>
                                            <p:strVal val="#ppt_x"/>
                                          </p:val>
                                        </p:tav>
                                        <p:tav tm="100000">
                                          <p:val>
                                            <p:strVal val="#ppt_x"/>
                                          </p:val>
                                        </p:tav>
                                      </p:tavLst>
                                    </p:anim>
                                    <p:anim calcmode="lin" valueType="num">
                                      <p:cBhvr additive="base">
                                        <p:cTn id="14" dur="500" fill="hold"/>
                                        <p:tgtEl>
                                          <p:spTgt spid="34099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40995"/>
                                        </p:tgtEl>
                                        <p:attrNameLst>
                                          <p:attrName>style.visibility</p:attrName>
                                        </p:attrNameLst>
                                      </p:cBhvr>
                                      <p:to>
                                        <p:strVal val="visible"/>
                                      </p:to>
                                    </p:set>
                                    <p:anim calcmode="lin" valueType="num">
                                      <p:cBhvr additive="base">
                                        <p:cTn id="25" dur="500" fill="hold"/>
                                        <p:tgtEl>
                                          <p:spTgt spid="340995"/>
                                        </p:tgtEl>
                                        <p:attrNameLst>
                                          <p:attrName>ppt_x</p:attrName>
                                        </p:attrNameLst>
                                      </p:cBhvr>
                                      <p:tavLst>
                                        <p:tav tm="0">
                                          <p:val>
                                            <p:strVal val="#ppt_x"/>
                                          </p:val>
                                        </p:tav>
                                        <p:tav tm="100000">
                                          <p:val>
                                            <p:strVal val="#ppt_x"/>
                                          </p:val>
                                        </p:tav>
                                      </p:tavLst>
                                    </p:anim>
                                    <p:anim calcmode="lin" valueType="num">
                                      <p:cBhvr additive="base">
                                        <p:cTn id="26" dur="500" fill="hold"/>
                                        <p:tgtEl>
                                          <p:spTgt spid="34099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anim calcmode="lin" valueType="num">
                                      <p:cBhvr additive="base">
                                        <p:cTn id="3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1" end="1"/>
                                            </p:txEl>
                                          </p:spTgt>
                                        </p:tgtEl>
                                        <p:attrNameLst>
                                          <p:attrName>style.visibility</p:attrName>
                                        </p:attrNameLst>
                                      </p:cBhvr>
                                      <p:to>
                                        <p:strVal val="visible"/>
                                      </p:to>
                                    </p:set>
                                    <p:anim calcmode="lin" valueType="num">
                                      <p:cBhvr additive="base">
                                        <p:cTn id="3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2" end="2"/>
                                            </p:txEl>
                                          </p:spTgt>
                                        </p:tgtEl>
                                        <p:attrNameLst>
                                          <p:attrName>style.visibility</p:attrName>
                                        </p:attrNameLst>
                                      </p:cBhvr>
                                      <p:to>
                                        <p:strVal val="visible"/>
                                      </p:to>
                                    </p:set>
                                    <p:anim calcmode="lin" valueType="num">
                                      <p:cBhvr additive="base">
                                        <p:cTn id="4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 calcmode="lin" valueType="num">
                                      <p:cBhvr additive="base">
                                        <p:cTn id="4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0" y="0"/>
            <a:ext cx="9144000" cy="4267200"/>
          </a:xfrm>
          <a:prstGeom prst="rect">
            <a:avLst/>
          </a:prstGeom>
        </p:spPr>
        <p:txBody>
          <a:bodyPr>
            <a:normAutofit fontScale="70000" lnSpcReduction="20000"/>
          </a:bodyPr>
          <a:lstStyle/>
          <a:p>
            <a:pPr marL="342900" indent="-342900" fontAlgn="auto">
              <a:lnSpc>
                <a:spcPct val="80000"/>
              </a:lnSpc>
              <a:spcBef>
                <a:spcPct val="20000"/>
              </a:spcBef>
              <a:spcAft>
                <a:spcPts val="0"/>
              </a:spcAft>
              <a:buFont typeface="Wingdings" pitchFamily="2" charset="2"/>
              <a:buNone/>
              <a:defRPr/>
            </a:pPr>
            <a:endParaRPr lang="en-US" sz="2300" dirty="0">
              <a:latin typeface="+mn-lt"/>
              <a:cs typeface="+mn-cs"/>
              <a:sym typeface="Symbol" pitchFamily="18" charset="2"/>
            </a:endParaRPr>
          </a:p>
          <a:p>
            <a:pPr marL="342900" indent="-342900" fontAlgn="auto">
              <a:lnSpc>
                <a:spcPct val="80000"/>
              </a:lnSpc>
              <a:spcBef>
                <a:spcPct val="20000"/>
              </a:spcBef>
              <a:spcAft>
                <a:spcPts val="0"/>
              </a:spcAft>
              <a:buFont typeface="Wingdings" pitchFamily="2" charset="2"/>
              <a:buNone/>
              <a:defRPr/>
            </a:pPr>
            <a:r>
              <a:rPr lang="en-US" sz="2800" b="1" dirty="0" smtClean="0">
                <a:latin typeface="+mn-lt"/>
                <a:cs typeface="+mn-cs"/>
                <a:sym typeface="Symbol" pitchFamily="18" charset="2"/>
              </a:rPr>
              <a:t>w</a:t>
            </a:r>
            <a:r>
              <a:rPr lang="en-US" sz="2800" b="1" baseline="-25000" dirty="0" smtClean="0">
                <a:latin typeface="+mn-lt"/>
                <a:cs typeface="+mn-cs"/>
                <a:sym typeface="Symbol" pitchFamily="18" charset="2"/>
              </a:rPr>
              <a:t>14 </a:t>
            </a:r>
            <a:r>
              <a:rPr lang="en-US" sz="2800" b="1" dirty="0" smtClean="0">
                <a:latin typeface="+mn-lt"/>
                <a:cs typeface="+mn-cs"/>
                <a:sym typeface="Symbol" pitchFamily="18" charset="2"/>
              </a:rPr>
              <a:t>= 0.2 </a:t>
            </a:r>
            <a:r>
              <a:rPr lang="en-US" sz="2800" b="1" dirty="0">
                <a:latin typeface="+mn-lt"/>
                <a:cs typeface="+mn-cs"/>
                <a:sym typeface="Symbol" pitchFamily="18" charset="2"/>
              </a:rPr>
              <a:t>+(0.9)(-0.0087)(1) = 0.192</a:t>
            </a:r>
          </a:p>
          <a:p>
            <a:pPr marL="342900" indent="-342900" fontAlgn="auto">
              <a:lnSpc>
                <a:spcPct val="80000"/>
              </a:lnSpc>
              <a:spcBef>
                <a:spcPct val="20000"/>
              </a:spcBef>
              <a:spcAft>
                <a:spcPts val="0"/>
              </a:spcAft>
              <a:buFont typeface="Wingdings" pitchFamily="2" charset="2"/>
              <a:buNone/>
              <a:defRPr/>
            </a:pPr>
            <a:endParaRPr lang="en-US" sz="2800" b="1" dirty="0" smtClean="0">
              <a:latin typeface="+mn-lt"/>
              <a:cs typeface="+mn-cs"/>
              <a:sym typeface="Symbol" pitchFamily="18" charset="2"/>
            </a:endParaRPr>
          </a:p>
          <a:p>
            <a:pPr marL="342900" indent="-342900" fontAlgn="auto">
              <a:lnSpc>
                <a:spcPct val="80000"/>
              </a:lnSpc>
              <a:spcBef>
                <a:spcPct val="20000"/>
              </a:spcBef>
              <a:spcAft>
                <a:spcPts val="0"/>
              </a:spcAft>
              <a:buFont typeface="Wingdings" pitchFamily="2" charset="2"/>
              <a:buNone/>
              <a:defRPr/>
            </a:pPr>
            <a:r>
              <a:rPr lang="en-US" sz="2800" b="1" dirty="0" smtClean="0">
                <a:latin typeface="+mn-lt"/>
                <a:cs typeface="+mn-cs"/>
                <a:sym typeface="Symbol" pitchFamily="18" charset="2"/>
              </a:rPr>
              <a:t>W</a:t>
            </a:r>
            <a:r>
              <a:rPr lang="en-US" sz="2800" b="1" baseline="-25000" dirty="0" smtClean="0">
                <a:latin typeface="+mn-lt"/>
                <a:cs typeface="+mn-cs"/>
                <a:sym typeface="Symbol" pitchFamily="18" charset="2"/>
              </a:rPr>
              <a:t>15</a:t>
            </a:r>
            <a:r>
              <a:rPr lang="en-US" sz="2800" b="1" dirty="0" smtClean="0">
                <a:latin typeface="+mn-lt"/>
                <a:cs typeface="+mn-cs"/>
                <a:sym typeface="Symbol" pitchFamily="18" charset="2"/>
              </a:rPr>
              <a:t>= -</a:t>
            </a:r>
            <a:r>
              <a:rPr lang="en-US" sz="2800" b="1" dirty="0">
                <a:latin typeface="+mn-lt"/>
                <a:cs typeface="+mn-cs"/>
                <a:sym typeface="Symbol" pitchFamily="18" charset="2"/>
              </a:rPr>
              <a:t>0.3 +(0.9)(-0.0065)(1) = -0.306</a:t>
            </a:r>
          </a:p>
          <a:p>
            <a:pPr marL="342900" indent="-342900" fontAlgn="auto">
              <a:lnSpc>
                <a:spcPct val="80000"/>
              </a:lnSpc>
              <a:spcBef>
                <a:spcPct val="20000"/>
              </a:spcBef>
              <a:spcAft>
                <a:spcPts val="0"/>
              </a:spcAft>
              <a:buFont typeface="Wingdings" pitchFamily="2" charset="2"/>
              <a:buNone/>
              <a:defRPr/>
            </a:pPr>
            <a:endParaRPr lang="en-US" sz="2800" b="1" dirty="0" smtClean="0">
              <a:latin typeface="+mn-lt"/>
              <a:cs typeface="+mn-cs"/>
              <a:sym typeface="Symbol" pitchFamily="18" charset="2"/>
            </a:endParaRPr>
          </a:p>
          <a:p>
            <a:pPr marL="342900" indent="-342900" fontAlgn="auto">
              <a:lnSpc>
                <a:spcPct val="80000"/>
              </a:lnSpc>
              <a:spcBef>
                <a:spcPct val="20000"/>
              </a:spcBef>
              <a:spcAft>
                <a:spcPts val="0"/>
              </a:spcAft>
              <a:buFont typeface="Wingdings" pitchFamily="2" charset="2"/>
              <a:buNone/>
              <a:defRPr/>
            </a:pPr>
            <a:r>
              <a:rPr lang="en-US" sz="2800" b="1" dirty="0" smtClean="0">
                <a:latin typeface="+mn-lt"/>
                <a:cs typeface="+mn-cs"/>
                <a:sym typeface="Symbol" pitchFamily="18" charset="2"/>
              </a:rPr>
              <a:t>W</a:t>
            </a:r>
            <a:r>
              <a:rPr lang="en-US" sz="2800" b="1" baseline="-25000" dirty="0" smtClean="0">
                <a:latin typeface="+mn-lt"/>
                <a:cs typeface="+mn-cs"/>
                <a:sym typeface="Symbol" pitchFamily="18" charset="2"/>
              </a:rPr>
              <a:t>24</a:t>
            </a:r>
            <a:r>
              <a:rPr lang="en-US" sz="2800" b="1" dirty="0" smtClean="0">
                <a:latin typeface="+mn-lt"/>
                <a:cs typeface="+mn-cs"/>
                <a:sym typeface="Symbol" pitchFamily="18" charset="2"/>
              </a:rPr>
              <a:t>= 0.4</a:t>
            </a:r>
            <a:r>
              <a:rPr lang="en-US" sz="2800" b="1" dirty="0">
                <a:latin typeface="+mn-lt"/>
                <a:cs typeface="+mn-cs"/>
                <a:sym typeface="Symbol" pitchFamily="18" charset="2"/>
              </a:rPr>
              <a:t>+ (0.9)(-0.0087)(0) = 0.4</a:t>
            </a:r>
          </a:p>
          <a:p>
            <a:pPr marL="342900" indent="-342900" fontAlgn="auto">
              <a:lnSpc>
                <a:spcPct val="80000"/>
              </a:lnSpc>
              <a:spcBef>
                <a:spcPct val="20000"/>
              </a:spcBef>
              <a:spcAft>
                <a:spcPts val="0"/>
              </a:spcAft>
              <a:buFont typeface="Wingdings" pitchFamily="2" charset="2"/>
              <a:buNone/>
              <a:defRPr/>
            </a:pPr>
            <a:endParaRPr lang="en-US" sz="2800" b="1" dirty="0" smtClean="0">
              <a:latin typeface="+mn-lt"/>
              <a:cs typeface="+mn-cs"/>
              <a:sym typeface="Symbol" pitchFamily="18" charset="2"/>
            </a:endParaRPr>
          </a:p>
          <a:p>
            <a:pPr marL="342900" indent="-342900" fontAlgn="auto">
              <a:lnSpc>
                <a:spcPct val="80000"/>
              </a:lnSpc>
              <a:spcBef>
                <a:spcPct val="20000"/>
              </a:spcBef>
              <a:spcAft>
                <a:spcPts val="0"/>
              </a:spcAft>
              <a:buFont typeface="Wingdings" pitchFamily="2" charset="2"/>
              <a:buNone/>
              <a:defRPr/>
            </a:pPr>
            <a:r>
              <a:rPr lang="en-US" sz="2800" b="1" dirty="0" smtClean="0">
                <a:latin typeface="+mn-lt"/>
                <a:cs typeface="+mn-cs"/>
                <a:sym typeface="Symbol" pitchFamily="18" charset="2"/>
              </a:rPr>
              <a:t>W</a:t>
            </a:r>
            <a:r>
              <a:rPr lang="en-US" sz="2800" b="1" baseline="-25000" dirty="0" smtClean="0">
                <a:latin typeface="+mn-lt"/>
                <a:cs typeface="+mn-cs"/>
                <a:sym typeface="Symbol" pitchFamily="18" charset="2"/>
              </a:rPr>
              <a:t>25</a:t>
            </a:r>
            <a:r>
              <a:rPr lang="en-US" sz="2800" b="1" dirty="0" smtClean="0">
                <a:latin typeface="+mn-lt"/>
                <a:cs typeface="+mn-cs"/>
                <a:sym typeface="Symbol" pitchFamily="18" charset="2"/>
              </a:rPr>
              <a:t>= 0.1</a:t>
            </a:r>
            <a:r>
              <a:rPr lang="en-US" sz="2800" b="1" dirty="0">
                <a:latin typeface="+mn-lt"/>
                <a:cs typeface="+mn-cs"/>
                <a:sym typeface="Symbol" pitchFamily="18" charset="2"/>
              </a:rPr>
              <a:t>+ (0.9)(-0.0065)(0) = 0.1</a:t>
            </a:r>
          </a:p>
          <a:p>
            <a:pPr marL="342900" indent="-342900" fontAlgn="auto">
              <a:lnSpc>
                <a:spcPct val="80000"/>
              </a:lnSpc>
              <a:spcBef>
                <a:spcPct val="20000"/>
              </a:spcBef>
              <a:spcAft>
                <a:spcPts val="0"/>
              </a:spcAft>
              <a:buFont typeface="Wingdings" pitchFamily="2" charset="2"/>
              <a:buNone/>
              <a:defRPr/>
            </a:pPr>
            <a:endParaRPr lang="en-US" sz="2800" b="1" dirty="0" smtClean="0">
              <a:latin typeface="+mn-lt"/>
              <a:cs typeface="+mn-cs"/>
              <a:sym typeface="Symbol" pitchFamily="18" charset="2"/>
            </a:endParaRPr>
          </a:p>
          <a:p>
            <a:pPr marL="342900" indent="-342900" fontAlgn="auto">
              <a:lnSpc>
                <a:spcPct val="80000"/>
              </a:lnSpc>
              <a:spcBef>
                <a:spcPct val="20000"/>
              </a:spcBef>
              <a:spcAft>
                <a:spcPts val="0"/>
              </a:spcAft>
              <a:buFont typeface="Wingdings" pitchFamily="2" charset="2"/>
              <a:buNone/>
              <a:defRPr/>
            </a:pPr>
            <a:r>
              <a:rPr lang="en-US" sz="2800" b="1" dirty="0" smtClean="0">
                <a:latin typeface="+mn-lt"/>
                <a:cs typeface="+mn-cs"/>
                <a:sym typeface="Symbol" pitchFamily="18" charset="2"/>
              </a:rPr>
              <a:t>w</a:t>
            </a:r>
            <a:r>
              <a:rPr lang="en-US" sz="2800" b="1" baseline="-25000" dirty="0" smtClean="0">
                <a:latin typeface="+mn-lt"/>
                <a:cs typeface="+mn-cs"/>
                <a:sym typeface="Symbol" pitchFamily="18" charset="2"/>
              </a:rPr>
              <a:t>34</a:t>
            </a:r>
            <a:r>
              <a:rPr lang="en-US" sz="2800" b="1" dirty="0" smtClean="0">
                <a:latin typeface="+mn-lt"/>
                <a:cs typeface="+mn-cs"/>
                <a:sym typeface="Symbol" pitchFamily="18" charset="2"/>
              </a:rPr>
              <a:t>= -</a:t>
            </a:r>
            <a:r>
              <a:rPr lang="en-US" sz="2800" b="1" dirty="0">
                <a:latin typeface="+mn-lt"/>
                <a:cs typeface="+mn-cs"/>
                <a:sym typeface="Symbol" pitchFamily="18" charset="2"/>
              </a:rPr>
              <a:t>0.5+ (0.9)(-0.0087)(1) = -0.508</a:t>
            </a:r>
          </a:p>
          <a:p>
            <a:pPr marL="342900" indent="-342900" fontAlgn="auto">
              <a:lnSpc>
                <a:spcPct val="80000"/>
              </a:lnSpc>
              <a:spcBef>
                <a:spcPct val="20000"/>
              </a:spcBef>
              <a:spcAft>
                <a:spcPts val="0"/>
              </a:spcAft>
              <a:buFont typeface="Wingdings" pitchFamily="2" charset="2"/>
              <a:buNone/>
              <a:defRPr/>
            </a:pPr>
            <a:endParaRPr lang="en-US" sz="2800" b="1" dirty="0" smtClean="0">
              <a:latin typeface="+mn-lt"/>
              <a:cs typeface="+mn-cs"/>
              <a:sym typeface="Symbol" pitchFamily="18" charset="2"/>
            </a:endParaRPr>
          </a:p>
          <a:p>
            <a:pPr marL="342900" indent="-342900" fontAlgn="auto">
              <a:lnSpc>
                <a:spcPct val="80000"/>
              </a:lnSpc>
              <a:spcBef>
                <a:spcPct val="20000"/>
              </a:spcBef>
              <a:spcAft>
                <a:spcPts val="0"/>
              </a:spcAft>
              <a:buFont typeface="Wingdings" pitchFamily="2" charset="2"/>
              <a:buNone/>
              <a:defRPr/>
            </a:pPr>
            <a:r>
              <a:rPr lang="en-US" sz="2800" b="1" dirty="0" smtClean="0">
                <a:latin typeface="+mn-lt"/>
                <a:cs typeface="+mn-cs"/>
                <a:sym typeface="Symbol" pitchFamily="18" charset="2"/>
              </a:rPr>
              <a:t>w</a:t>
            </a:r>
            <a:r>
              <a:rPr lang="en-US" sz="2800" b="1" baseline="-25000" dirty="0" smtClean="0">
                <a:latin typeface="+mn-lt"/>
                <a:cs typeface="+mn-cs"/>
                <a:sym typeface="Symbol" pitchFamily="18" charset="2"/>
              </a:rPr>
              <a:t>35</a:t>
            </a:r>
            <a:r>
              <a:rPr lang="en-US" sz="2800" b="1" dirty="0" smtClean="0">
                <a:latin typeface="+mn-lt"/>
                <a:cs typeface="+mn-cs"/>
                <a:sym typeface="Symbol" pitchFamily="18" charset="2"/>
              </a:rPr>
              <a:t>= 0.2 </a:t>
            </a:r>
            <a:r>
              <a:rPr lang="en-US" sz="2800" b="1" dirty="0">
                <a:latin typeface="+mn-lt"/>
                <a:cs typeface="+mn-cs"/>
                <a:sym typeface="Symbol" pitchFamily="18" charset="2"/>
              </a:rPr>
              <a:t>+ (0.9)(-0.0065)(1) = 0.194</a:t>
            </a:r>
          </a:p>
          <a:p>
            <a:pPr marL="342900" indent="-342900" fontAlgn="auto">
              <a:lnSpc>
                <a:spcPct val="80000"/>
              </a:lnSpc>
              <a:spcBef>
                <a:spcPct val="20000"/>
              </a:spcBef>
              <a:spcAft>
                <a:spcPts val="0"/>
              </a:spcAft>
              <a:buFont typeface="Wingdings" pitchFamily="2" charset="2"/>
              <a:buNone/>
              <a:defRPr/>
            </a:pPr>
            <a:endParaRPr lang="en-US" sz="2800" b="1" dirty="0" smtClean="0">
              <a:solidFill>
                <a:srgbClr val="FF0000"/>
              </a:solidFill>
              <a:latin typeface="+mn-lt"/>
              <a:cs typeface="+mn-cs"/>
              <a:sym typeface="Symbol" pitchFamily="18" charset="2"/>
            </a:endParaRPr>
          </a:p>
          <a:p>
            <a:pPr marL="342900" indent="-342900" fontAlgn="auto">
              <a:lnSpc>
                <a:spcPct val="80000"/>
              </a:lnSpc>
              <a:spcBef>
                <a:spcPct val="20000"/>
              </a:spcBef>
              <a:spcAft>
                <a:spcPts val="0"/>
              </a:spcAft>
              <a:buFont typeface="Wingdings" pitchFamily="2" charset="2"/>
              <a:buNone/>
              <a:defRPr/>
            </a:pPr>
            <a:r>
              <a:rPr lang="en-US" sz="2800" b="1" dirty="0" smtClean="0">
                <a:solidFill>
                  <a:srgbClr val="FF0000"/>
                </a:solidFill>
                <a:latin typeface="+mn-lt"/>
                <a:cs typeface="+mn-cs"/>
                <a:sym typeface="Symbol" pitchFamily="18" charset="2"/>
              </a:rPr>
              <a:t>w</a:t>
            </a:r>
            <a:r>
              <a:rPr lang="en-US" sz="2800" b="1" baseline="-25000" dirty="0" smtClean="0">
                <a:solidFill>
                  <a:srgbClr val="FF0000"/>
                </a:solidFill>
                <a:latin typeface="+mn-lt"/>
                <a:cs typeface="+mn-cs"/>
                <a:sym typeface="Symbol" pitchFamily="18" charset="2"/>
              </a:rPr>
              <a:t>05</a:t>
            </a:r>
            <a:r>
              <a:rPr lang="en-US" sz="2800" b="1" dirty="0" smtClean="0">
                <a:solidFill>
                  <a:srgbClr val="FF0000"/>
                </a:solidFill>
                <a:latin typeface="+mn-lt"/>
                <a:cs typeface="+mn-cs"/>
                <a:sym typeface="Symbol" pitchFamily="18" charset="2"/>
              </a:rPr>
              <a:t>= 0.2 </a:t>
            </a:r>
            <a:r>
              <a:rPr lang="en-US" sz="2800" b="1" dirty="0">
                <a:solidFill>
                  <a:srgbClr val="FF0000"/>
                </a:solidFill>
                <a:latin typeface="+mn-lt"/>
                <a:cs typeface="+mn-cs"/>
                <a:sym typeface="Symbol" pitchFamily="18" charset="2"/>
              </a:rPr>
              <a:t>+ (0.9)(-0.0065) (1)  =0.194</a:t>
            </a:r>
          </a:p>
          <a:p>
            <a:pPr marL="342900" indent="-342900" fontAlgn="auto">
              <a:lnSpc>
                <a:spcPct val="80000"/>
              </a:lnSpc>
              <a:spcBef>
                <a:spcPct val="20000"/>
              </a:spcBef>
              <a:spcAft>
                <a:spcPts val="0"/>
              </a:spcAft>
              <a:buFont typeface="Wingdings" pitchFamily="2" charset="2"/>
              <a:buNone/>
              <a:defRPr/>
            </a:pPr>
            <a:endParaRPr lang="en-US" sz="2800" b="1" dirty="0" smtClean="0">
              <a:solidFill>
                <a:srgbClr val="FF0000"/>
              </a:solidFill>
              <a:latin typeface="+mn-lt"/>
              <a:cs typeface="+mn-cs"/>
              <a:sym typeface="Symbol" pitchFamily="18" charset="2"/>
            </a:endParaRPr>
          </a:p>
          <a:p>
            <a:pPr marL="342900" indent="-342900" fontAlgn="auto">
              <a:lnSpc>
                <a:spcPct val="80000"/>
              </a:lnSpc>
              <a:spcBef>
                <a:spcPct val="20000"/>
              </a:spcBef>
              <a:spcAft>
                <a:spcPts val="0"/>
              </a:spcAft>
              <a:buFont typeface="Wingdings" pitchFamily="2" charset="2"/>
              <a:buNone/>
              <a:defRPr/>
            </a:pPr>
            <a:r>
              <a:rPr lang="en-US" sz="2800" b="1" dirty="0" smtClean="0">
                <a:solidFill>
                  <a:srgbClr val="FF0000"/>
                </a:solidFill>
                <a:latin typeface="+mn-lt"/>
                <a:cs typeface="+mn-cs"/>
                <a:sym typeface="Symbol" pitchFamily="18" charset="2"/>
              </a:rPr>
              <a:t>w</a:t>
            </a:r>
            <a:r>
              <a:rPr lang="en-US" sz="2800" b="1" baseline="-25000" dirty="0" smtClean="0">
                <a:solidFill>
                  <a:srgbClr val="FF0000"/>
                </a:solidFill>
                <a:latin typeface="+mn-lt"/>
                <a:cs typeface="+mn-cs"/>
                <a:sym typeface="Symbol" pitchFamily="18" charset="2"/>
              </a:rPr>
              <a:t>04</a:t>
            </a:r>
            <a:r>
              <a:rPr lang="en-US" sz="2800" b="1" dirty="0" smtClean="0">
                <a:solidFill>
                  <a:srgbClr val="FF0000"/>
                </a:solidFill>
                <a:latin typeface="+mn-lt"/>
                <a:cs typeface="+mn-cs"/>
                <a:sym typeface="Symbol" pitchFamily="18" charset="2"/>
              </a:rPr>
              <a:t>= -</a:t>
            </a:r>
            <a:r>
              <a:rPr lang="en-US" sz="2800" b="1" dirty="0">
                <a:solidFill>
                  <a:srgbClr val="FF0000"/>
                </a:solidFill>
                <a:latin typeface="+mn-lt"/>
                <a:cs typeface="+mn-cs"/>
                <a:sym typeface="Symbol" pitchFamily="18" charset="2"/>
              </a:rPr>
              <a:t>0.4 +(0.9)(-0.0087) (1)= -0.408</a:t>
            </a:r>
            <a:r>
              <a:rPr lang="en-US" sz="2300" dirty="0">
                <a:latin typeface="+mn-lt"/>
                <a:cs typeface="+mn-cs"/>
                <a:sym typeface="Symbol" pitchFamily="18" charset="2"/>
              </a:rPr>
              <a:t>	</a:t>
            </a:r>
          </a:p>
          <a:p>
            <a:pPr marL="342900" indent="-342900" fontAlgn="auto">
              <a:lnSpc>
                <a:spcPct val="80000"/>
              </a:lnSpc>
              <a:spcBef>
                <a:spcPct val="20000"/>
              </a:spcBef>
              <a:spcAft>
                <a:spcPts val="0"/>
              </a:spcAft>
              <a:buFont typeface="Wingdings" pitchFamily="2" charset="2"/>
              <a:buNone/>
              <a:defRPr/>
            </a:pPr>
            <a:endParaRPr lang="en-US" sz="2300" dirty="0">
              <a:latin typeface="+mn-lt"/>
              <a:cs typeface="+mn-cs"/>
              <a:sym typeface="Symbol" pitchFamily="18" charset="2"/>
            </a:endParaRPr>
          </a:p>
          <a:p>
            <a:pPr marL="342900" indent="-342900" fontAlgn="auto">
              <a:lnSpc>
                <a:spcPct val="80000"/>
              </a:lnSpc>
              <a:spcBef>
                <a:spcPct val="20000"/>
              </a:spcBef>
              <a:spcAft>
                <a:spcPts val="0"/>
              </a:spcAft>
              <a:buFont typeface="Wingdings" pitchFamily="2" charset="2"/>
              <a:buNone/>
              <a:defRPr/>
            </a:pPr>
            <a:r>
              <a:rPr lang="en-US" sz="1000" dirty="0">
                <a:latin typeface="+mn-lt"/>
                <a:cs typeface="+mn-cs"/>
                <a:sym typeface="Symbol" pitchFamily="18" charset="2"/>
              </a:rPr>
              <a:t>				</a:t>
            </a:r>
          </a:p>
        </p:txBody>
      </p:sp>
      <p:graphicFrame>
        <p:nvGraphicFramePr>
          <p:cNvPr id="66562" name="Object 2"/>
          <p:cNvGraphicFramePr>
            <a:graphicFrameLocks noChangeAspect="1"/>
          </p:cNvGraphicFramePr>
          <p:nvPr/>
        </p:nvGraphicFramePr>
        <p:xfrm>
          <a:off x="4514850" y="3321050"/>
          <a:ext cx="114300" cy="215900"/>
        </p:xfrm>
        <a:graphic>
          <a:graphicData uri="http://schemas.openxmlformats.org/presentationml/2006/ole">
            <p:oleObj spid="_x0000_s15362" name="Equation" r:id="rId3" imgW="114120" imgH="215640" progId="Equation.3">
              <p:embed/>
            </p:oleObj>
          </a:graphicData>
        </a:graphic>
      </p:graphicFrame>
      <p:graphicFrame>
        <p:nvGraphicFramePr>
          <p:cNvPr id="10" name="Object 3"/>
          <p:cNvGraphicFramePr>
            <a:graphicFrameLocks noChangeAspect="1"/>
          </p:cNvGraphicFramePr>
          <p:nvPr/>
        </p:nvGraphicFramePr>
        <p:xfrm>
          <a:off x="6096000" y="0"/>
          <a:ext cx="2895600" cy="3505200"/>
        </p:xfrm>
        <a:graphic>
          <a:graphicData uri="http://schemas.openxmlformats.org/presentationml/2006/ole">
            <p:oleObj spid="_x0000_s15363" name="Equation" r:id="rId4" imgW="1333440" imgH="1384200" progId="Equation.DSMT4">
              <p:embed/>
            </p:oleObj>
          </a:graphicData>
        </a:graphic>
      </p:graphicFrame>
      <p:pic>
        <p:nvPicPr>
          <p:cNvPr id="6" name="Picture 1"/>
          <p:cNvPicPr>
            <a:picLocks noChangeAspect="1" noChangeArrowheads="1"/>
          </p:cNvPicPr>
          <p:nvPr/>
        </p:nvPicPr>
        <p:blipFill>
          <a:blip r:embed="rId5" cstate="print"/>
          <a:srcRect/>
          <a:stretch>
            <a:fillRect/>
          </a:stretch>
        </p:blipFill>
        <p:spPr bwMode="auto">
          <a:xfrm>
            <a:off x="0" y="4343400"/>
            <a:ext cx="9124950" cy="2514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anim calcmode="lin" valueType="num">
                                      <p:cBhvr additive="base">
                                        <p:cTn id="37"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anim calcmode="lin" valueType="num">
                                      <p:cBhvr additive="base">
                                        <p:cTn id="43"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xEl>
                                              <p:pRg st="13" end="13"/>
                                            </p:txEl>
                                          </p:spTgt>
                                        </p:tgtEl>
                                        <p:attrNameLst>
                                          <p:attrName>style.visibility</p:attrName>
                                        </p:attrNameLst>
                                      </p:cBhvr>
                                      <p:to>
                                        <p:strVal val="visible"/>
                                      </p:to>
                                    </p:set>
                                    <p:anim calcmode="lin" valueType="num">
                                      <p:cBhvr additive="base">
                                        <p:cTn id="49" dur="500" fill="hold"/>
                                        <p:tgtEl>
                                          <p:spTgt spid="2">
                                            <p:txEl>
                                              <p:pRg st="13" end="1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
                                            <p:txEl>
                                              <p:pRg st="15" end="15"/>
                                            </p:txEl>
                                          </p:spTgt>
                                        </p:tgtEl>
                                        <p:attrNameLst>
                                          <p:attrName>style.visibility</p:attrName>
                                        </p:attrNameLst>
                                      </p:cBhvr>
                                      <p:to>
                                        <p:strVal val="visible"/>
                                      </p:to>
                                    </p:set>
                                    <p:anim calcmode="lin" valueType="num">
                                      <p:cBhvr additive="base">
                                        <p:cTn id="55" dur="500" fill="hold"/>
                                        <p:tgtEl>
                                          <p:spTgt spid="2">
                                            <p:txEl>
                                              <p:pRg st="15" end="1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
                                            <p:txEl>
                                              <p:pRg st="17" end="17"/>
                                            </p:txEl>
                                          </p:spTgt>
                                        </p:tgtEl>
                                        <p:attrNameLst>
                                          <p:attrName>style.visibility</p:attrName>
                                        </p:attrNameLst>
                                      </p:cBhvr>
                                      <p:to>
                                        <p:strVal val="visible"/>
                                      </p:to>
                                    </p:set>
                                    <p:anim calcmode="lin" valueType="num">
                                      <p:cBhvr additive="base">
                                        <p:cTn id="61" dur="500" fill="hold"/>
                                        <p:tgtEl>
                                          <p:spTgt spid="2">
                                            <p:txEl>
                                              <p:pRg st="17" end="1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3"/>
          <p:cNvGraphicFramePr>
            <a:graphicFrameLocks noChangeAspect="1"/>
          </p:cNvGraphicFramePr>
          <p:nvPr/>
        </p:nvGraphicFramePr>
        <p:xfrm>
          <a:off x="3402012" y="5892800"/>
          <a:ext cx="5741988" cy="965200"/>
        </p:xfrm>
        <a:graphic>
          <a:graphicData uri="http://schemas.openxmlformats.org/presentationml/2006/ole">
            <p:oleObj spid="_x0000_s3281922" name="Equation" r:id="rId3" imgW="1511280" imgH="253800" progId="Equation.DSMT4">
              <p:embed/>
            </p:oleObj>
          </a:graphicData>
        </a:graphic>
      </p:graphicFrame>
      <p:sp>
        <p:nvSpPr>
          <p:cNvPr id="44036" name="TextBox 4"/>
          <p:cNvSpPr txBox="1">
            <a:spLocks noChangeArrowheads="1"/>
          </p:cNvSpPr>
          <p:nvPr/>
        </p:nvSpPr>
        <p:spPr bwMode="auto">
          <a:xfrm>
            <a:off x="0" y="3124200"/>
            <a:ext cx="9144000" cy="3046988"/>
          </a:xfrm>
          <a:prstGeom prst="rect">
            <a:avLst/>
          </a:prstGeom>
          <a:noFill/>
          <a:ln w="9525">
            <a:noFill/>
            <a:miter lim="800000"/>
            <a:headEnd/>
            <a:tailEnd/>
          </a:ln>
        </p:spPr>
        <p:txBody>
          <a:bodyPr>
            <a:spAutoFit/>
          </a:bodyPr>
          <a:lstStyle/>
          <a:p>
            <a:r>
              <a:rPr lang="en-US" sz="3200" b="1" dirty="0" smtClean="0">
                <a:solidFill>
                  <a:srgbClr val="FF0000"/>
                </a:solidFill>
              </a:rPr>
              <a:t>After inputting </a:t>
            </a:r>
            <a:r>
              <a:rPr lang="en-US" sz="3200" b="1" dirty="0" err="1" smtClean="0">
                <a:solidFill>
                  <a:srgbClr val="FF0000"/>
                </a:solidFill>
              </a:rPr>
              <a:t>p</a:t>
            </a:r>
            <a:r>
              <a:rPr lang="en-US" sz="3200" b="1" baseline="30000" dirty="0" err="1" smtClean="0">
                <a:solidFill>
                  <a:srgbClr val="FF0000"/>
                </a:solidFill>
              </a:rPr>
              <a:t>th</a:t>
            </a:r>
            <a:r>
              <a:rPr lang="en-US" sz="3200" b="1" dirty="0" smtClean="0">
                <a:solidFill>
                  <a:srgbClr val="FF0000"/>
                </a:solidFill>
              </a:rPr>
              <a:t> pattern, calculate outputs at all hidden and output nodes.</a:t>
            </a:r>
          </a:p>
          <a:p>
            <a:r>
              <a:rPr lang="en-US" sz="3200" b="1" dirty="0" smtClean="0">
                <a:solidFill>
                  <a:srgbClr val="FF0000"/>
                </a:solidFill>
              </a:rPr>
              <a:t>Compute </a:t>
            </a:r>
            <a:r>
              <a:rPr lang="en-US" sz="3200" b="1" dirty="0">
                <a:solidFill>
                  <a:srgbClr val="FF0000"/>
                </a:solidFill>
              </a:rPr>
              <a:t>error for the pattern ‘p’ across all nodes at  output layer</a:t>
            </a:r>
            <a:r>
              <a:rPr lang="en-US" sz="3200" b="1" dirty="0"/>
              <a:t> . </a:t>
            </a:r>
          </a:p>
          <a:p>
            <a:r>
              <a:rPr lang="en-US" sz="3200" b="1" dirty="0" smtClean="0">
                <a:solidFill>
                  <a:srgbClr val="FF0000"/>
                </a:solidFill>
              </a:rPr>
              <a:t>Write Error </a:t>
            </a:r>
            <a:r>
              <a:rPr lang="en-US" sz="3200" b="1" dirty="0">
                <a:solidFill>
                  <a:srgbClr val="FF0000"/>
                </a:solidFill>
              </a:rPr>
              <a:t>component at k</a:t>
            </a:r>
            <a:r>
              <a:rPr lang="en-US" sz="3200" b="1" baseline="30000" dirty="0">
                <a:solidFill>
                  <a:srgbClr val="FF0000"/>
                </a:solidFill>
              </a:rPr>
              <a:t> </a:t>
            </a:r>
            <a:r>
              <a:rPr lang="en-US" sz="3200" b="1" baseline="30000" dirty="0" err="1">
                <a:solidFill>
                  <a:srgbClr val="FF0000"/>
                </a:solidFill>
              </a:rPr>
              <a:t>th</a:t>
            </a:r>
            <a:r>
              <a:rPr lang="en-US" sz="3200" b="1" dirty="0">
                <a:solidFill>
                  <a:srgbClr val="FF0000"/>
                </a:solidFill>
              </a:rPr>
              <a:t> </a:t>
            </a:r>
            <a:r>
              <a:rPr lang="en-US" sz="3200" b="1" dirty="0" smtClean="0">
                <a:solidFill>
                  <a:srgbClr val="FF0000"/>
                </a:solidFill>
              </a:rPr>
              <a:t>o/p </a:t>
            </a:r>
            <a:r>
              <a:rPr lang="en-US" sz="3200" b="1" dirty="0">
                <a:solidFill>
                  <a:srgbClr val="FF0000"/>
                </a:solidFill>
              </a:rPr>
              <a:t>node for  </a:t>
            </a:r>
            <a:r>
              <a:rPr lang="en-US" sz="3200" b="1" dirty="0" err="1">
                <a:solidFill>
                  <a:srgbClr val="FF0000"/>
                </a:solidFill>
              </a:rPr>
              <a:t>p</a:t>
            </a:r>
            <a:r>
              <a:rPr lang="en-US" sz="3200" b="1" baseline="30000" dirty="0" err="1">
                <a:solidFill>
                  <a:srgbClr val="FF0000"/>
                </a:solidFill>
              </a:rPr>
              <a:t>th</a:t>
            </a:r>
            <a:r>
              <a:rPr lang="en-US" sz="3200" b="1" dirty="0">
                <a:solidFill>
                  <a:srgbClr val="FF0000"/>
                </a:solidFill>
              </a:rPr>
              <a:t> pattern</a:t>
            </a:r>
            <a:endParaRPr lang="en-US" sz="2800" b="1" dirty="0">
              <a:solidFill>
                <a:srgbClr val="FF0000"/>
              </a:solidFill>
            </a:endParaRPr>
          </a:p>
        </p:txBody>
      </p:sp>
      <p:sp>
        <p:nvSpPr>
          <p:cNvPr id="44037" name="TextBox 5"/>
          <p:cNvSpPr txBox="1">
            <a:spLocks noChangeArrowheads="1"/>
          </p:cNvSpPr>
          <p:nvPr/>
        </p:nvSpPr>
        <p:spPr bwMode="auto">
          <a:xfrm>
            <a:off x="0" y="0"/>
            <a:ext cx="9372600" cy="707886"/>
          </a:xfrm>
          <a:prstGeom prst="rect">
            <a:avLst/>
          </a:prstGeom>
          <a:noFill/>
          <a:ln w="9525">
            <a:noFill/>
            <a:miter lim="800000"/>
            <a:headEnd/>
            <a:tailEnd/>
          </a:ln>
        </p:spPr>
        <p:txBody>
          <a:bodyPr wrap="square">
            <a:spAutoFit/>
          </a:bodyPr>
          <a:lstStyle/>
          <a:p>
            <a:r>
              <a:rPr lang="en-US" sz="4000" b="1" dirty="0">
                <a:solidFill>
                  <a:srgbClr val="FF0000"/>
                </a:solidFill>
              </a:rPr>
              <a:t>GENERAL  BPA</a:t>
            </a:r>
          </a:p>
        </p:txBody>
      </p:sp>
      <p:pic>
        <p:nvPicPr>
          <p:cNvPr id="44039" name="Picture 7"/>
          <p:cNvPicPr>
            <a:picLocks noChangeAspect="1" noChangeArrowheads="1"/>
          </p:cNvPicPr>
          <p:nvPr/>
        </p:nvPicPr>
        <p:blipFill>
          <a:blip r:embed="rId4" cstate="print"/>
          <a:srcRect/>
          <a:stretch>
            <a:fillRect/>
          </a:stretch>
        </p:blipFill>
        <p:spPr bwMode="auto">
          <a:xfrm>
            <a:off x="0" y="533401"/>
            <a:ext cx="8924925" cy="2667000"/>
          </a:xfrm>
          <a:prstGeom prst="rect">
            <a:avLst/>
          </a:prstGeom>
          <a:noFill/>
          <a:ln w="9525">
            <a:noFill/>
            <a:miter lim="800000"/>
            <a:headEnd/>
            <a:tailEnd/>
          </a:ln>
        </p:spPr>
      </p:pic>
      <p:graphicFrame>
        <p:nvGraphicFramePr>
          <p:cNvPr id="3281924" name="Object 4"/>
          <p:cNvGraphicFramePr>
            <a:graphicFrameLocks noChangeAspect="1"/>
          </p:cNvGraphicFramePr>
          <p:nvPr/>
        </p:nvGraphicFramePr>
        <p:xfrm>
          <a:off x="1447800" y="5562600"/>
          <a:ext cx="685800" cy="806824"/>
        </p:xfrm>
        <a:graphic>
          <a:graphicData uri="http://schemas.openxmlformats.org/presentationml/2006/ole">
            <p:oleObj spid="_x0000_s3281924" name="Equation" r:id="rId5" imgW="215640" imgH="2538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037"/>
                                        </p:tgtEl>
                                        <p:attrNameLst>
                                          <p:attrName>style.visibility</p:attrName>
                                        </p:attrNameLst>
                                      </p:cBhvr>
                                      <p:to>
                                        <p:strVal val="visible"/>
                                      </p:to>
                                    </p:set>
                                    <p:anim calcmode="lin" valueType="num">
                                      <p:cBhvr additive="base">
                                        <p:cTn id="7" dur="500" fill="hold"/>
                                        <p:tgtEl>
                                          <p:spTgt spid="44037"/>
                                        </p:tgtEl>
                                        <p:attrNameLst>
                                          <p:attrName>ppt_x</p:attrName>
                                        </p:attrNameLst>
                                      </p:cBhvr>
                                      <p:tavLst>
                                        <p:tav tm="0">
                                          <p:val>
                                            <p:strVal val="#ppt_x"/>
                                          </p:val>
                                        </p:tav>
                                        <p:tav tm="100000">
                                          <p:val>
                                            <p:strVal val="#ppt_x"/>
                                          </p:val>
                                        </p:tav>
                                      </p:tavLst>
                                    </p:anim>
                                    <p:anim calcmode="lin" valueType="num">
                                      <p:cBhvr additive="base">
                                        <p:cTn id="8" dur="500" fill="hold"/>
                                        <p:tgtEl>
                                          <p:spTgt spid="440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4039"/>
                                        </p:tgtEl>
                                        <p:attrNameLst>
                                          <p:attrName>style.visibility</p:attrName>
                                        </p:attrNameLst>
                                      </p:cBhvr>
                                      <p:to>
                                        <p:strVal val="visible"/>
                                      </p:to>
                                    </p:set>
                                    <p:anim calcmode="lin" valueType="num">
                                      <p:cBhvr additive="base">
                                        <p:cTn id="13" dur="500" fill="hold"/>
                                        <p:tgtEl>
                                          <p:spTgt spid="44039"/>
                                        </p:tgtEl>
                                        <p:attrNameLst>
                                          <p:attrName>ppt_x</p:attrName>
                                        </p:attrNameLst>
                                      </p:cBhvr>
                                      <p:tavLst>
                                        <p:tav tm="0">
                                          <p:val>
                                            <p:strVal val="#ppt_x"/>
                                          </p:val>
                                        </p:tav>
                                        <p:tav tm="100000">
                                          <p:val>
                                            <p:strVal val="#ppt_x"/>
                                          </p:val>
                                        </p:tav>
                                      </p:tavLst>
                                    </p:anim>
                                    <p:anim calcmode="lin" valueType="num">
                                      <p:cBhvr additive="base">
                                        <p:cTn id="14" dur="500" fill="hold"/>
                                        <p:tgtEl>
                                          <p:spTgt spid="440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4036">
                                            <p:txEl>
                                              <p:pRg st="0" end="0"/>
                                            </p:txEl>
                                          </p:spTgt>
                                        </p:tgtEl>
                                        <p:attrNameLst>
                                          <p:attrName>style.visibility</p:attrName>
                                        </p:attrNameLst>
                                      </p:cBhvr>
                                      <p:to>
                                        <p:strVal val="visible"/>
                                      </p:to>
                                    </p:set>
                                    <p:anim calcmode="lin" valueType="num">
                                      <p:cBhvr additive="base">
                                        <p:cTn id="19" dur="500" fill="hold"/>
                                        <p:tgtEl>
                                          <p:spTgt spid="4403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40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4036">
                                            <p:txEl>
                                              <p:pRg st="1" end="1"/>
                                            </p:txEl>
                                          </p:spTgt>
                                        </p:tgtEl>
                                        <p:attrNameLst>
                                          <p:attrName>style.visibility</p:attrName>
                                        </p:attrNameLst>
                                      </p:cBhvr>
                                      <p:to>
                                        <p:strVal val="visible"/>
                                      </p:to>
                                    </p:set>
                                    <p:anim calcmode="lin" valueType="num">
                                      <p:cBhvr additive="base">
                                        <p:cTn id="25" dur="500" fill="hold"/>
                                        <p:tgtEl>
                                          <p:spTgt spid="44036">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403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4036">
                                            <p:txEl>
                                              <p:pRg st="2" end="2"/>
                                            </p:txEl>
                                          </p:spTgt>
                                        </p:tgtEl>
                                        <p:attrNameLst>
                                          <p:attrName>style.visibility</p:attrName>
                                        </p:attrNameLst>
                                      </p:cBhvr>
                                      <p:to>
                                        <p:strVal val="visible"/>
                                      </p:to>
                                    </p:set>
                                    <p:anim calcmode="lin" valueType="num">
                                      <p:cBhvr additive="base">
                                        <p:cTn id="31" dur="500" fill="hold"/>
                                        <p:tgtEl>
                                          <p:spTgt spid="44036">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403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281924"/>
                                        </p:tgtEl>
                                        <p:attrNameLst>
                                          <p:attrName>style.visibility</p:attrName>
                                        </p:attrNameLst>
                                      </p:cBhvr>
                                      <p:to>
                                        <p:strVal val="visible"/>
                                      </p:to>
                                    </p:set>
                                    <p:anim calcmode="lin" valueType="num">
                                      <p:cBhvr additive="base">
                                        <p:cTn id="37" dur="500" fill="hold"/>
                                        <p:tgtEl>
                                          <p:spTgt spid="3281924"/>
                                        </p:tgtEl>
                                        <p:attrNameLst>
                                          <p:attrName>ppt_x</p:attrName>
                                        </p:attrNameLst>
                                      </p:cBhvr>
                                      <p:tavLst>
                                        <p:tav tm="0">
                                          <p:val>
                                            <p:strVal val="#ppt_x"/>
                                          </p:val>
                                        </p:tav>
                                        <p:tav tm="100000">
                                          <p:val>
                                            <p:strVal val="#ppt_x"/>
                                          </p:val>
                                        </p:tav>
                                      </p:tavLst>
                                    </p:anim>
                                    <p:anim calcmode="lin" valueType="num">
                                      <p:cBhvr additive="base">
                                        <p:cTn id="38" dur="500" fill="hold"/>
                                        <p:tgtEl>
                                          <p:spTgt spid="328192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build="p"/>
      <p:bldP spid="4403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538" name="Object 2"/>
          <p:cNvGraphicFramePr>
            <a:graphicFrameLocks noChangeAspect="1"/>
          </p:cNvGraphicFramePr>
          <p:nvPr/>
        </p:nvGraphicFramePr>
        <p:xfrm>
          <a:off x="1339850" y="5330825"/>
          <a:ext cx="4937125" cy="1527175"/>
        </p:xfrm>
        <a:graphic>
          <a:graphicData uri="http://schemas.openxmlformats.org/presentationml/2006/ole">
            <p:oleObj spid="_x0000_s3282946" name="Equation" r:id="rId3" imgW="1396800" imgH="431640" progId="Equation.DSMT4">
              <p:embed/>
            </p:oleObj>
          </a:graphicData>
        </a:graphic>
      </p:graphicFrame>
      <p:sp>
        <p:nvSpPr>
          <p:cNvPr id="5" name="TextBox 4"/>
          <p:cNvSpPr txBox="1">
            <a:spLocks noChangeArrowheads="1"/>
          </p:cNvSpPr>
          <p:nvPr/>
        </p:nvSpPr>
        <p:spPr bwMode="auto">
          <a:xfrm>
            <a:off x="0" y="3886200"/>
            <a:ext cx="9372600" cy="1077913"/>
          </a:xfrm>
          <a:prstGeom prst="rect">
            <a:avLst/>
          </a:prstGeom>
          <a:noFill/>
          <a:ln w="9525">
            <a:noFill/>
            <a:miter lim="800000"/>
            <a:headEnd/>
            <a:tailEnd/>
          </a:ln>
        </p:spPr>
        <p:txBody>
          <a:bodyPr>
            <a:spAutoFit/>
          </a:bodyPr>
          <a:lstStyle/>
          <a:p>
            <a:r>
              <a:rPr lang="en-US" sz="3200" dirty="0"/>
              <a:t>4. </a:t>
            </a:r>
            <a:r>
              <a:rPr lang="en-US" sz="3200" b="1" dirty="0">
                <a:solidFill>
                  <a:srgbClr val="FF0000"/>
                </a:solidFill>
              </a:rPr>
              <a:t>Write expression for error  component at </a:t>
            </a:r>
          </a:p>
          <a:p>
            <a:r>
              <a:rPr lang="en-US" sz="3200" b="1" dirty="0" err="1">
                <a:solidFill>
                  <a:srgbClr val="FF0000"/>
                </a:solidFill>
              </a:rPr>
              <a:t>j</a:t>
            </a:r>
            <a:r>
              <a:rPr lang="en-US" sz="3200" b="1" baseline="30000" dirty="0" err="1">
                <a:solidFill>
                  <a:srgbClr val="FF0000"/>
                </a:solidFill>
              </a:rPr>
              <a:t>th</a:t>
            </a:r>
            <a:r>
              <a:rPr lang="en-US" sz="3200" b="1" dirty="0">
                <a:solidFill>
                  <a:srgbClr val="FF0000"/>
                </a:solidFill>
              </a:rPr>
              <a:t> hidden node for pattern p</a:t>
            </a:r>
            <a:r>
              <a:rPr lang="en-US" sz="3200" dirty="0">
                <a:solidFill>
                  <a:srgbClr val="FF0000"/>
                </a:solidFill>
              </a:rPr>
              <a:t>. </a:t>
            </a:r>
          </a:p>
        </p:txBody>
      </p:sp>
      <p:graphicFrame>
        <p:nvGraphicFramePr>
          <p:cNvPr id="965635" name="Object 3"/>
          <p:cNvGraphicFramePr>
            <a:graphicFrameLocks noChangeAspect="1"/>
          </p:cNvGraphicFramePr>
          <p:nvPr/>
        </p:nvGraphicFramePr>
        <p:xfrm>
          <a:off x="5181600" y="4191000"/>
          <a:ext cx="633413" cy="844550"/>
        </p:xfrm>
        <a:graphic>
          <a:graphicData uri="http://schemas.openxmlformats.org/presentationml/2006/ole">
            <p:oleObj spid="_x0000_s3282947" name="Equation" r:id="rId4" imgW="190440" imgH="253800" progId="Equation.DSMT4">
              <p:embed/>
            </p:oleObj>
          </a:graphicData>
        </a:graphic>
      </p:graphicFrame>
      <p:pic>
        <p:nvPicPr>
          <p:cNvPr id="7" name="Picture 7"/>
          <p:cNvPicPr>
            <a:picLocks noChangeAspect="1" noChangeArrowheads="1"/>
          </p:cNvPicPr>
          <p:nvPr/>
        </p:nvPicPr>
        <p:blipFill>
          <a:blip r:embed="rId5" cstate="print"/>
          <a:srcRect/>
          <a:stretch>
            <a:fillRect/>
          </a:stretch>
        </p:blipFill>
        <p:spPr bwMode="auto">
          <a:xfrm>
            <a:off x="0" y="228600"/>
            <a:ext cx="8924925" cy="3429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65635"/>
                                        </p:tgtEl>
                                        <p:attrNameLst>
                                          <p:attrName>style.visibility</p:attrName>
                                        </p:attrNameLst>
                                      </p:cBhvr>
                                      <p:to>
                                        <p:strVal val="visible"/>
                                      </p:to>
                                    </p:set>
                                    <p:anim calcmode="lin" valueType="num">
                                      <p:cBhvr additive="base">
                                        <p:cTn id="19" dur="500" fill="hold"/>
                                        <p:tgtEl>
                                          <p:spTgt spid="965635"/>
                                        </p:tgtEl>
                                        <p:attrNameLst>
                                          <p:attrName>ppt_x</p:attrName>
                                        </p:attrNameLst>
                                      </p:cBhvr>
                                      <p:tavLst>
                                        <p:tav tm="0">
                                          <p:val>
                                            <p:strVal val="#ppt_x"/>
                                          </p:val>
                                        </p:tav>
                                        <p:tav tm="100000">
                                          <p:val>
                                            <p:strVal val="#ppt_x"/>
                                          </p:val>
                                        </p:tav>
                                      </p:tavLst>
                                    </p:anim>
                                    <p:anim calcmode="lin" valueType="num">
                                      <p:cBhvr additive="base">
                                        <p:cTn id="20" dur="500" fill="hold"/>
                                        <p:tgtEl>
                                          <p:spTgt spid="96563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5538"/>
                                        </p:tgtEl>
                                        <p:attrNameLst>
                                          <p:attrName>style.visibility</p:attrName>
                                        </p:attrNameLst>
                                      </p:cBhvr>
                                      <p:to>
                                        <p:strVal val="visible"/>
                                      </p:to>
                                    </p:set>
                                    <p:anim calcmode="lin" valueType="num">
                                      <p:cBhvr additive="base">
                                        <p:cTn id="25" dur="500" fill="hold"/>
                                        <p:tgtEl>
                                          <p:spTgt spid="65538"/>
                                        </p:tgtEl>
                                        <p:attrNameLst>
                                          <p:attrName>ppt_x</p:attrName>
                                        </p:attrNameLst>
                                      </p:cBhvr>
                                      <p:tavLst>
                                        <p:tav tm="0">
                                          <p:val>
                                            <p:strVal val="#ppt_x"/>
                                          </p:val>
                                        </p:tav>
                                        <p:tav tm="100000">
                                          <p:val>
                                            <p:strVal val="#ppt_x"/>
                                          </p:val>
                                        </p:tav>
                                      </p:tavLst>
                                    </p:anim>
                                    <p:anim calcmode="lin" valueType="num">
                                      <p:cBhvr additive="base">
                                        <p:cTn id="26" dur="500" fill="hold"/>
                                        <p:tgtEl>
                                          <p:spTgt spid="655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082" name="Object 3"/>
          <p:cNvGraphicFramePr>
            <a:graphicFrameLocks noChangeAspect="1"/>
          </p:cNvGraphicFramePr>
          <p:nvPr/>
        </p:nvGraphicFramePr>
        <p:xfrm>
          <a:off x="1619250" y="5740400"/>
          <a:ext cx="5308600" cy="1117600"/>
        </p:xfrm>
        <a:graphic>
          <a:graphicData uri="http://schemas.openxmlformats.org/presentationml/2006/ole">
            <p:oleObj spid="_x0000_s3283970" name="Equation" r:id="rId3" imgW="1206360" imgH="253800" progId="Equation.DSMT4">
              <p:embed/>
            </p:oleObj>
          </a:graphicData>
        </a:graphic>
      </p:graphicFrame>
      <p:sp>
        <p:nvSpPr>
          <p:cNvPr id="6" name="Rectangle 5"/>
          <p:cNvSpPr>
            <a:spLocks noChangeArrowheads="1"/>
          </p:cNvSpPr>
          <p:nvPr/>
        </p:nvSpPr>
        <p:spPr bwMode="auto">
          <a:xfrm>
            <a:off x="0" y="4267200"/>
            <a:ext cx="8686800" cy="990600"/>
          </a:xfrm>
          <a:prstGeom prst="rect">
            <a:avLst/>
          </a:prstGeom>
          <a:noFill/>
          <a:ln w="9525">
            <a:noFill/>
            <a:miter lim="800000"/>
            <a:headEnd/>
            <a:tailEnd/>
          </a:ln>
          <a:effectLst/>
        </p:spPr>
        <p:txBody>
          <a:bodyPr/>
          <a:lstStyle/>
          <a:p>
            <a:pPr marL="455613" indent="-455613">
              <a:spcBef>
                <a:spcPct val="10000"/>
              </a:spcBef>
              <a:spcAft>
                <a:spcPct val="30000"/>
              </a:spcAft>
              <a:defRPr/>
            </a:pPr>
            <a:r>
              <a:rPr lang="en-US" sz="3200" dirty="0">
                <a:effectLst>
                  <a:outerShdw blurRad="38100" dist="38100" dir="2700000" algn="tl">
                    <a:srgbClr val="000000"/>
                  </a:outerShdw>
                </a:effectLst>
                <a:latin typeface="Arial" charset="0"/>
                <a:cs typeface="Arial" charset="0"/>
              </a:rPr>
              <a:t>5. </a:t>
            </a:r>
            <a:r>
              <a:rPr lang="en-US" sz="3200" dirty="0">
                <a:solidFill>
                  <a:srgbClr val="FF0000"/>
                </a:solidFill>
                <a:effectLst>
                  <a:outerShdw blurRad="38100" dist="38100" dir="2700000" algn="tl">
                    <a:srgbClr val="000000"/>
                  </a:outerShdw>
                </a:effectLst>
                <a:latin typeface="Arial" charset="0"/>
                <a:cs typeface="Arial" charset="0"/>
              </a:rPr>
              <a:t>Update the connection-weight values to the  output  layer</a:t>
            </a:r>
          </a:p>
        </p:txBody>
      </p:sp>
      <p:sp>
        <p:nvSpPr>
          <p:cNvPr id="5" name="TextBox 4"/>
          <p:cNvSpPr txBox="1">
            <a:spLocks noChangeArrowheads="1"/>
          </p:cNvSpPr>
          <p:nvPr/>
        </p:nvSpPr>
        <p:spPr bwMode="auto">
          <a:xfrm>
            <a:off x="0" y="0"/>
            <a:ext cx="9372600" cy="523875"/>
          </a:xfrm>
          <a:prstGeom prst="rect">
            <a:avLst/>
          </a:prstGeom>
          <a:noFill/>
          <a:ln w="9525">
            <a:noFill/>
            <a:miter lim="800000"/>
            <a:headEnd/>
            <a:tailEnd/>
          </a:ln>
        </p:spPr>
        <p:txBody>
          <a:bodyPr wrap="square">
            <a:spAutoFit/>
          </a:bodyPr>
          <a:lstStyle/>
          <a:p>
            <a:r>
              <a:rPr lang="en-US" sz="2800" b="1" dirty="0">
                <a:solidFill>
                  <a:srgbClr val="FF0000"/>
                </a:solidFill>
              </a:rPr>
              <a:t>GENERAL  BPA</a:t>
            </a:r>
          </a:p>
        </p:txBody>
      </p:sp>
      <p:pic>
        <p:nvPicPr>
          <p:cNvPr id="7" name="Picture 7"/>
          <p:cNvPicPr>
            <a:picLocks noChangeAspect="1" noChangeArrowheads="1"/>
          </p:cNvPicPr>
          <p:nvPr/>
        </p:nvPicPr>
        <p:blipFill>
          <a:blip r:embed="rId4" cstate="print"/>
          <a:srcRect/>
          <a:stretch>
            <a:fillRect/>
          </a:stretch>
        </p:blipFill>
        <p:spPr bwMode="auto">
          <a:xfrm>
            <a:off x="0" y="533400"/>
            <a:ext cx="8924925" cy="3276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0" y="0"/>
            <a:ext cx="9144000" cy="6858000"/>
          </a:xfrm>
        </p:spPr>
        <p:txBody>
          <a:bodyPr>
            <a:noAutofit/>
          </a:bodyPr>
          <a:lstStyle/>
          <a:p>
            <a:endParaRPr lang="en-US" b="1" dirty="0" smtClean="0"/>
          </a:p>
          <a:p>
            <a:r>
              <a:rPr lang="en-US" b="1" dirty="0" err="1" smtClean="0"/>
              <a:t>Hyperparameters</a:t>
            </a:r>
            <a:r>
              <a:rPr lang="en-US" b="1" dirty="0" smtClean="0"/>
              <a:t> are divided into two categories:</a:t>
            </a:r>
          </a:p>
          <a:p>
            <a:endParaRPr lang="en-US" b="1" dirty="0" smtClean="0"/>
          </a:p>
          <a:p>
            <a:pPr>
              <a:buNone/>
            </a:pPr>
            <a:r>
              <a:rPr lang="en-US" b="1" dirty="0" smtClean="0">
                <a:solidFill>
                  <a:srgbClr val="FF0000"/>
                </a:solidFill>
              </a:rPr>
              <a:t>1.Optimizer </a:t>
            </a:r>
            <a:r>
              <a:rPr lang="en-US" b="1" dirty="0" err="1" smtClean="0">
                <a:solidFill>
                  <a:srgbClr val="FF0000"/>
                </a:solidFill>
              </a:rPr>
              <a:t>Hyperparameters</a:t>
            </a:r>
            <a:r>
              <a:rPr lang="en-US" b="1" dirty="0" smtClean="0">
                <a:solidFill>
                  <a:srgbClr val="FF0000"/>
                </a:solidFill>
              </a:rPr>
              <a:t>  </a:t>
            </a:r>
          </a:p>
          <a:p>
            <a:pPr>
              <a:buNone/>
            </a:pPr>
            <a:r>
              <a:rPr lang="en-US" sz="2800" b="1" i="1" dirty="0" smtClean="0"/>
              <a:t>	variables/ parameters related more to the </a:t>
            </a:r>
            <a:r>
              <a:rPr lang="en-US" sz="2800" b="1" i="1" dirty="0" smtClean="0">
                <a:solidFill>
                  <a:srgbClr val="FF0000"/>
                </a:solidFill>
              </a:rPr>
              <a:t>optimization and training process</a:t>
            </a:r>
          </a:p>
          <a:p>
            <a:pPr>
              <a:buNone/>
            </a:pPr>
            <a:endParaRPr lang="en-US" sz="2800" b="1" dirty="0" smtClean="0">
              <a:solidFill>
                <a:srgbClr val="FF0000"/>
              </a:solidFill>
            </a:endParaRPr>
          </a:p>
          <a:p>
            <a:pPr>
              <a:buNone/>
            </a:pPr>
            <a:r>
              <a:rPr lang="en-US" b="1" dirty="0" smtClean="0">
                <a:solidFill>
                  <a:srgbClr val="FF0000"/>
                </a:solidFill>
              </a:rPr>
              <a:t>2. Model </a:t>
            </a:r>
            <a:r>
              <a:rPr lang="en-US" b="1" dirty="0" err="1" smtClean="0">
                <a:solidFill>
                  <a:srgbClr val="FF0000"/>
                </a:solidFill>
              </a:rPr>
              <a:t>Hyperparameters</a:t>
            </a:r>
            <a:endParaRPr lang="en-US" b="1" dirty="0" smtClean="0">
              <a:solidFill>
                <a:srgbClr val="FF0000"/>
              </a:solidFill>
            </a:endParaRPr>
          </a:p>
          <a:p>
            <a:pPr>
              <a:buNone/>
            </a:pPr>
            <a:r>
              <a:rPr lang="en-US" sz="2800" b="1" dirty="0" smtClean="0"/>
              <a:t>	variables/parameters  involved in </a:t>
            </a:r>
            <a:r>
              <a:rPr lang="en-US" sz="2800" b="1" dirty="0" smtClean="0">
                <a:solidFill>
                  <a:srgbClr val="FF0000"/>
                </a:solidFill>
              </a:rPr>
              <a:t>the architecture or structure of the model. </a:t>
            </a:r>
          </a:p>
          <a:p>
            <a:endParaRPr lang="en-US" b="1"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5" name="Rectangle 5"/>
          <p:cNvSpPr>
            <a:spLocks noChangeArrowheads="1"/>
          </p:cNvSpPr>
          <p:nvPr/>
        </p:nvSpPr>
        <p:spPr bwMode="auto">
          <a:xfrm>
            <a:off x="0" y="4419600"/>
            <a:ext cx="9144000" cy="990600"/>
          </a:xfrm>
          <a:prstGeom prst="rect">
            <a:avLst/>
          </a:prstGeom>
          <a:noFill/>
          <a:ln w="9525">
            <a:noFill/>
            <a:miter lim="800000"/>
            <a:headEnd/>
            <a:tailEnd/>
          </a:ln>
          <a:effectLst/>
        </p:spPr>
        <p:txBody>
          <a:bodyPr/>
          <a:lstStyle/>
          <a:p>
            <a:pPr marL="455613" indent="-455613">
              <a:spcBef>
                <a:spcPct val="10000"/>
              </a:spcBef>
              <a:spcAft>
                <a:spcPct val="30000"/>
              </a:spcAft>
              <a:defRPr/>
            </a:pPr>
            <a:r>
              <a:rPr lang="en-US" sz="3200" dirty="0">
                <a:effectLst>
                  <a:outerShdw blurRad="38100" dist="38100" dir="2700000" algn="tl">
                    <a:srgbClr val="000000"/>
                  </a:outerShdw>
                </a:effectLst>
                <a:latin typeface="Arial" charset="0"/>
                <a:cs typeface="Arial" charset="0"/>
              </a:rPr>
              <a:t>6. </a:t>
            </a:r>
            <a:r>
              <a:rPr lang="en-US" sz="3200" dirty="0">
                <a:solidFill>
                  <a:srgbClr val="FF0000"/>
                </a:solidFill>
                <a:effectLst>
                  <a:outerShdw blurRad="38100" dist="38100" dir="2700000" algn="tl">
                    <a:srgbClr val="000000"/>
                  </a:outerShdw>
                </a:effectLst>
                <a:latin typeface="Arial" charset="0"/>
                <a:cs typeface="Arial" charset="0"/>
              </a:rPr>
              <a:t>Update the connection-weight values from input to the hidden layer</a:t>
            </a:r>
          </a:p>
        </p:txBody>
      </p:sp>
      <p:graphicFrame>
        <p:nvGraphicFramePr>
          <p:cNvPr id="47106" name="Object 3"/>
          <p:cNvGraphicFramePr>
            <a:graphicFrameLocks noChangeAspect="1"/>
          </p:cNvGraphicFramePr>
          <p:nvPr/>
        </p:nvGraphicFramePr>
        <p:xfrm>
          <a:off x="2922588" y="5562600"/>
          <a:ext cx="3578225" cy="1117600"/>
        </p:xfrm>
        <a:graphic>
          <a:graphicData uri="http://schemas.openxmlformats.org/presentationml/2006/ole">
            <p:oleObj spid="_x0000_s3284994" name="Equation" r:id="rId3" imgW="812520" imgH="253800" progId="Equation.DSMT4">
              <p:embed/>
            </p:oleObj>
          </a:graphicData>
        </a:graphic>
      </p:graphicFrame>
      <p:pic>
        <p:nvPicPr>
          <p:cNvPr id="5" name="Picture 7"/>
          <p:cNvPicPr>
            <a:picLocks noChangeAspect="1" noChangeArrowheads="1"/>
          </p:cNvPicPr>
          <p:nvPr/>
        </p:nvPicPr>
        <p:blipFill>
          <a:blip r:embed="rId4" cstate="print"/>
          <a:srcRect/>
          <a:stretch>
            <a:fillRect/>
          </a:stretch>
        </p:blipFill>
        <p:spPr bwMode="auto">
          <a:xfrm>
            <a:off x="0" y="914400"/>
            <a:ext cx="8924925" cy="3276600"/>
          </a:xfrm>
          <a:prstGeom prst="rect">
            <a:avLst/>
          </a:prstGeom>
          <a:noFill/>
          <a:ln w="9525">
            <a:noFill/>
            <a:miter lim="800000"/>
            <a:headEnd/>
            <a:tailEnd/>
          </a:ln>
        </p:spPr>
      </p:pic>
      <p:sp>
        <p:nvSpPr>
          <p:cNvPr id="6" name="TextBox 5"/>
          <p:cNvSpPr txBox="1">
            <a:spLocks noChangeArrowheads="1"/>
          </p:cNvSpPr>
          <p:nvPr/>
        </p:nvSpPr>
        <p:spPr bwMode="auto">
          <a:xfrm>
            <a:off x="0" y="0"/>
            <a:ext cx="9372600" cy="523875"/>
          </a:xfrm>
          <a:prstGeom prst="rect">
            <a:avLst/>
          </a:prstGeom>
          <a:noFill/>
          <a:ln w="9525">
            <a:noFill/>
            <a:miter lim="800000"/>
            <a:headEnd/>
            <a:tailEnd/>
          </a:ln>
        </p:spPr>
        <p:txBody>
          <a:bodyPr wrap="square">
            <a:spAutoFit/>
          </a:bodyPr>
          <a:lstStyle/>
          <a:p>
            <a:r>
              <a:rPr lang="en-US" sz="2800" b="1" dirty="0">
                <a:solidFill>
                  <a:srgbClr val="FF0000"/>
                </a:solidFill>
              </a:rPr>
              <a:t>GENERAL  BPA</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84005">
                                            <p:txEl>
                                              <p:pRg st="0" end="0"/>
                                            </p:txEl>
                                          </p:spTgt>
                                        </p:tgtEl>
                                        <p:attrNameLst>
                                          <p:attrName>style.visibility</p:attrName>
                                        </p:attrNameLst>
                                      </p:cBhvr>
                                      <p:to>
                                        <p:strVal val="visible"/>
                                      </p:to>
                                    </p:set>
                                    <p:anim calcmode="lin" valueType="num">
                                      <p:cBhvr additive="base">
                                        <p:cTn id="19" dur="500" fill="hold"/>
                                        <p:tgtEl>
                                          <p:spTgt spid="384005">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8400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7106"/>
                                        </p:tgtEl>
                                        <p:attrNameLst>
                                          <p:attrName>style.visibility</p:attrName>
                                        </p:attrNameLst>
                                      </p:cBhvr>
                                      <p:to>
                                        <p:strVal val="visible"/>
                                      </p:to>
                                    </p:set>
                                    <p:anim calcmode="lin" valueType="num">
                                      <p:cBhvr additive="base">
                                        <p:cTn id="25" dur="500" fill="hold"/>
                                        <p:tgtEl>
                                          <p:spTgt spid="47106"/>
                                        </p:tgtEl>
                                        <p:attrNameLst>
                                          <p:attrName>ppt_x</p:attrName>
                                        </p:attrNameLst>
                                      </p:cBhvr>
                                      <p:tavLst>
                                        <p:tav tm="0">
                                          <p:val>
                                            <p:strVal val="#ppt_x"/>
                                          </p:val>
                                        </p:tav>
                                        <p:tav tm="100000">
                                          <p:val>
                                            <p:strVal val="#ppt_x"/>
                                          </p:val>
                                        </p:tav>
                                      </p:tavLst>
                                    </p:anim>
                                    <p:anim calcmode="lin" valueType="num">
                                      <p:cBhvr additive="base">
                                        <p:cTn id="26" dur="500" fill="hold"/>
                                        <p:tgtEl>
                                          <p:spTgt spid="471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5" grpId="0" build="p" autoUpdateAnimBg="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5027" name="Rectangle 3"/>
          <p:cNvSpPr>
            <a:spLocks noGrp="1" noChangeArrowheads="1"/>
          </p:cNvSpPr>
          <p:nvPr>
            <p:ph type="body" idx="4294967295"/>
          </p:nvPr>
        </p:nvSpPr>
        <p:spPr>
          <a:xfrm>
            <a:off x="0" y="0"/>
            <a:ext cx="9144000" cy="2057400"/>
          </a:xfrm>
        </p:spPr>
        <p:txBody>
          <a:bodyPr>
            <a:noAutofit/>
          </a:bodyPr>
          <a:lstStyle/>
          <a:p>
            <a:pPr marL="0" indent="0">
              <a:spcBef>
                <a:spcPct val="10000"/>
              </a:spcBef>
              <a:spcAft>
                <a:spcPct val="30000"/>
              </a:spcAft>
            </a:pPr>
            <a:r>
              <a:rPr lang="en-US" b="1" dirty="0" smtClean="0">
                <a:sym typeface="Symbol" pitchFamily="18" charset="2"/>
              </a:rPr>
              <a:t>Repeat steps 1 to 6 for all vector pairs in the training set; this is called an </a:t>
            </a:r>
            <a:r>
              <a:rPr lang="en-US" b="1" dirty="0" smtClean="0">
                <a:solidFill>
                  <a:srgbClr val="FF0000"/>
                </a:solidFill>
                <a:sym typeface="Symbol" pitchFamily="18" charset="2"/>
              </a:rPr>
              <a:t>EPOCH</a:t>
            </a:r>
            <a:r>
              <a:rPr lang="en-US" b="1" dirty="0" smtClean="0">
                <a:sym typeface="Symbol" pitchFamily="18" charset="2"/>
              </a:rPr>
              <a:t>.</a:t>
            </a:r>
          </a:p>
          <a:p>
            <a:pPr marL="0" indent="0">
              <a:spcBef>
                <a:spcPct val="10000"/>
              </a:spcBef>
              <a:spcAft>
                <a:spcPct val="30000"/>
              </a:spcAft>
            </a:pPr>
            <a:endParaRPr lang="en-US" b="1" dirty="0" smtClean="0">
              <a:sym typeface="Symbol" pitchFamily="18" charset="2"/>
            </a:endParaRPr>
          </a:p>
          <a:p>
            <a:pPr marL="0" indent="0">
              <a:spcBef>
                <a:spcPct val="10000"/>
              </a:spcBef>
              <a:spcAft>
                <a:spcPct val="30000"/>
              </a:spcAft>
            </a:pPr>
            <a:r>
              <a:rPr lang="en-US" b="1" dirty="0" smtClean="0">
                <a:sym typeface="Symbol" pitchFamily="18" charset="2"/>
              </a:rPr>
              <a:t>Run as many epochs as required to reduce the network error </a:t>
            </a:r>
            <a:r>
              <a:rPr lang="en-US" b="1" dirty="0" smtClean="0">
                <a:solidFill>
                  <a:srgbClr val="FF0000"/>
                </a:solidFill>
                <a:sym typeface="Symbol" pitchFamily="18" charset="2"/>
              </a:rPr>
              <a:t>E</a:t>
            </a:r>
            <a:r>
              <a:rPr lang="en-US" b="1" dirty="0" smtClean="0">
                <a:sym typeface="Symbol" pitchFamily="18" charset="2"/>
              </a:rPr>
              <a:t> to fall below a Threshold </a:t>
            </a:r>
            <a:r>
              <a:rPr lang="en-US" b="1" dirty="0" smtClean="0">
                <a:solidFill>
                  <a:srgbClr val="FF0000"/>
                </a:solidFill>
                <a:sym typeface="Symbol" pitchFamily="18" charset="2"/>
              </a:rPr>
              <a:t></a:t>
            </a:r>
            <a:r>
              <a:rPr lang="en-US" b="1" dirty="0" smtClean="0">
                <a:sym typeface="Symbol" pitchFamily="18" charset="2"/>
              </a:rPr>
              <a:t>:</a:t>
            </a:r>
          </a:p>
          <a:p>
            <a:pPr marL="0" indent="0">
              <a:spcBef>
                <a:spcPct val="10000"/>
              </a:spcBef>
              <a:spcAft>
                <a:spcPct val="30000"/>
              </a:spcAft>
            </a:pPr>
            <a:endParaRPr lang="en-US" sz="2000" b="1" dirty="0" smtClean="0">
              <a:sym typeface="Symbol" pitchFamily="18" charset="2"/>
            </a:endParaRPr>
          </a:p>
          <a:p>
            <a:pPr marL="0" indent="0">
              <a:spcBef>
                <a:spcPct val="10000"/>
              </a:spcBef>
              <a:spcAft>
                <a:spcPct val="30000"/>
              </a:spcAft>
            </a:pPr>
            <a:r>
              <a:rPr lang="en-US" b="1" dirty="0" smtClean="0">
                <a:sym typeface="Symbol" pitchFamily="18" charset="2"/>
              </a:rPr>
              <a:t>Write Expression of SSE</a:t>
            </a:r>
          </a:p>
        </p:txBody>
      </p:sp>
      <p:graphicFrame>
        <p:nvGraphicFramePr>
          <p:cNvPr id="68610" name="Object 7"/>
          <p:cNvGraphicFramePr>
            <a:graphicFrameLocks noChangeAspect="1"/>
          </p:cNvGraphicFramePr>
          <p:nvPr/>
        </p:nvGraphicFramePr>
        <p:xfrm>
          <a:off x="1176338" y="4267200"/>
          <a:ext cx="6321425" cy="2127250"/>
        </p:xfrm>
        <a:graphic>
          <a:graphicData uri="http://schemas.openxmlformats.org/presentationml/2006/ole">
            <p:oleObj spid="_x0000_s3286018" name="Equation" r:id="rId3" imgW="1320480" imgH="444240" progId="Equation.DSMT4">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5027">
                                            <p:txEl>
                                              <p:pRg st="0" end="0"/>
                                            </p:txEl>
                                          </p:spTgt>
                                        </p:tgtEl>
                                        <p:attrNameLst>
                                          <p:attrName>style.visibility</p:attrName>
                                        </p:attrNameLst>
                                      </p:cBhvr>
                                      <p:to>
                                        <p:strVal val="visible"/>
                                      </p:to>
                                    </p:set>
                                    <p:anim calcmode="lin" valueType="num">
                                      <p:cBhvr additive="base">
                                        <p:cTn id="7" dur="500" fill="hold"/>
                                        <p:tgtEl>
                                          <p:spTgt spid="38502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50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5027">
                                            <p:txEl>
                                              <p:pRg st="2" end="2"/>
                                            </p:txEl>
                                          </p:spTgt>
                                        </p:tgtEl>
                                        <p:attrNameLst>
                                          <p:attrName>style.visibility</p:attrName>
                                        </p:attrNameLst>
                                      </p:cBhvr>
                                      <p:to>
                                        <p:strVal val="visible"/>
                                      </p:to>
                                    </p:set>
                                    <p:anim calcmode="lin" valueType="num">
                                      <p:cBhvr additive="base">
                                        <p:cTn id="13" dur="500" fill="hold"/>
                                        <p:tgtEl>
                                          <p:spTgt spid="385027">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850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85027">
                                            <p:txEl>
                                              <p:pRg st="4" end="4"/>
                                            </p:txEl>
                                          </p:spTgt>
                                        </p:tgtEl>
                                        <p:attrNameLst>
                                          <p:attrName>style.visibility</p:attrName>
                                        </p:attrNameLst>
                                      </p:cBhvr>
                                      <p:to>
                                        <p:strVal val="visible"/>
                                      </p:to>
                                    </p:set>
                                    <p:anim calcmode="lin" valueType="num">
                                      <p:cBhvr additive="base">
                                        <p:cTn id="19" dur="500" fill="hold"/>
                                        <p:tgtEl>
                                          <p:spTgt spid="385027">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8502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8610"/>
                                        </p:tgtEl>
                                        <p:attrNameLst>
                                          <p:attrName>style.visibility</p:attrName>
                                        </p:attrNameLst>
                                      </p:cBhvr>
                                      <p:to>
                                        <p:strVal val="visible"/>
                                      </p:to>
                                    </p:set>
                                    <p:anim calcmode="lin" valueType="num">
                                      <p:cBhvr additive="base">
                                        <p:cTn id="25" dur="500" fill="hold"/>
                                        <p:tgtEl>
                                          <p:spTgt spid="68610"/>
                                        </p:tgtEl>
                                        <p:attrNameLst>
                                          <p:attrName>ppt_x</p:attrName>
                                        </p:attrNameLst>
                                      </p:cBhvr>
                                      <p:tavLst>
                                        <p:tav tm="0">
                                          <p:val>
                                            <p:strVal val="#ppt_x"/>
                                          </p:val>
                                        </p:tav>
                                        <p:tav tm="100000">
                                          <p:val>
                                            <p:strVal val="#ppt_x"/>
                                          </p:val>
                                        </p:tav>
                                      </p:tavLst>
                                    </p:anim>
                                    <p:anim calcmode="lin" valueType="num">
                                      <p:cBhvr additive="base">
                                        <p:cTn id="26" dur="500" fill="hold"/>
                                        <p:tgtEl>
                                          <p:spTgt spid="686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27"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TextBox 2"/>
          <p:cNvSpPr txBox="1">
            <a:spLocks noChangeArrowheads="1"/>
          </p:cNvSpPr>
          <p:nvPr/>
        </p:nvSpPr>
        <p:spPr bwMode="auto">
          <a:xfrm>
            <a:off x="0" y="0"/>
            <a:ext cx="9144000" cy="5200650"/>
          </a:xfrm>
          <a:prstGeom prst="rect">
            <a:avLst/>
          </a:prstGeom>
          <a:noFill/>
          <a:ln w="9525">
            <a:noFill/>
            <a:miter lim="800000"/>
            <a:headEnd/>
            <a:tailEnd/>
          </a:ln>
        </p:spPr>
        <p:txBody>
          <a:bodyPr>
            <a:spAutoFit/>
          </a:bodyPr>
          <a:lstStyle/>
          <a:p>
            <a:r>
              <a:rPr lang="en-US" sz="4000" b="1" dirty="0">
                <a:solidFill>
                  <a:srgbClr val="FF0000"/>
                </a:solidFill>
              </a:rPr>
              <a:t>Example : BPA</a:t>
            </a:r>
          </a:p>
          <a:p>
            <a:endParaRPr lang="en-US" sz="4000" b="1" dirty="0"/>
          </a:p>
          <a:p>
            <a:r>
              <a:rPr lang="en-US" sz="3600" b="1" dirty="0"/>
              <a:t>Two dimensional input </a:t>
            </a:r>
            <a:r>
              <a:rPr lang="en-US" sz="3600" b="1" dirty="0" smtClean="0"/>
              <a:t>data( Two </a:t>
            </a:r>
            <a:r>
              <a:rPr lang="en-US" sz="3600" b="1" dirty="0"/>
              <a:t>features of </a:t>
            </a:r>
            <a:r>
              <a:rPr lang="en-US" sz="3600" b="1" dirty="0" smtClean="0"/>
              <a:t>fruits : </a:t>
            </a:r>
            <a:r>
              <a:rPr lang="en-US" sz="3600" b="1" dirty="0" smtClean="0">
                <a:solidFill>
                  <a:srgbClr val="FF0000"/>
                </a:solidFill>
              </a:rPr>
              <a:t>Shape, Texture</a:t>
            </a:r>
            <a:r>
              <a:rPr lang="en-US" sz="3600" b="1" dirty="0" smtClean="0"/>
              <a:t>)</a:t>
            </a:r>
            <a:endParaRPr lang="en-US" sz="3600" b="1" dirty="0"/>
          </a:p>
          <a:p>
            <a:r>
              <a:rPr lang="en-US" sz="3600" b="1" dirty="0"/>
              <a:t> </a:t>
            </a:r>
            <a:endParaRPr lang="en-US" sz="3600" b="1" dirty="0">
              <a:solidFill>
                <a:srgbClr val="FF0000"/>
              </a:solidFill>
            </a:endParaRPr>
          </a:p>
          <a:p>
            <a:r>
              <a:rPr lang="en-US" sz="3600" b="1" dirty="0"/>
              <a:t>Output : </a:t>
            </a:r>
            <a:r>
              <a:rPr lang="en-US" sz="3600" b="1" dirty="0">
                <a:solidFill>
                  <a:srgbClr val="FF0000"/>
                </a:solidFill>
              </a:rPr>
              <a:t>Class 1(Banana)  Class 2(Orange) </a:t>
            </a:r>
          </a:p>
          <a:p>
            <a:endParaRPr lang="en-US" sz="3600" b="1" dirty="0"/>
          </a:p>
          <a:p>
            <a:r>
              <a:rPr lang="en-US" sz="3600" b="1" dirty="0"/>
              <a:t>Pattern </a:t>
            </a:r>
            <a:r>
              <a:rPr lang="en-US" sz="3600" b="1" dirty="0" smtClean="0"/>
              <a:t>1:   </a:t>
            </a:r>
            <a:r>
              <a:rPr lang="en-US" sz="3600" b="1" dirty="0"/>
              <a:t>0.6, 0.1   target Class 1(Banana)</a:t>
            </a:r>
          </a:p>
          <a:p>
            <a:r>
              <a:rPr lang="en-US" sz="3600" b="1" dirty="0"/>
              <a:t>Pattern 2 </a:t>
            </a:r>
            <a:r>
              <a:rPr lang="en-US" sz="3600" b="1" dirty="0" smtClean="0"/>
              <a:t>:  </a:t>
            </a:r>
            <a:r>
              <a:rPr lang="en-US" sz="3600" b="1" dirty="0"/>
              <a:t>0.2 </a:t>
            </a:r>
            <a:r>
              <a:rPr lang="en-US" sz="3600" b="1" dirty="0" smtClean="0"/>
              <a:t>, </a:t>
            </a:r>
            <a:r>
              <a:rPr lang="en-US" sz="3600" b="1" dirty="0"/>
              <a:t>0.3  target class 2 (Orange)</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3"/>
          <p:cNvPicPr>
            <a:picLocks noChangeAspect="1" noChangeArrowheads="1"/>
          </p:cNvPicPr>
          <p:nvPr/>
        </p:nvPicPr>
        <p:blipFill>
          <a:blip r:embed="rId2" cstate="print"/>
          <a:srcRect/>
          <a:stretch>
            <a:fillRect/>
          </a:stretch>
        </p:blipFill>
        <p:spPr bwMode="auto">
          <a:xfrm>
            <a:off x="0" y="52388"/>
            <a:ext cx="9144000" cy="6753225"/>
          </a:xfrm>
          <a:prstGeom prst="rect">
            <a:avLst/>
          </a:prstGeom>
          <a:noFill/>
          <a:ln w="9525">
            <a:noFill/>
            <a:miter lim="800000"/>
            <a:headEnd/>
            <a:tailEnd/>
          </a:ln>
        </p:spPr>
      </p:pic>
      <p:pic>
        <p:nvPicPr>
          <p:cNvPr id="5" name="Picture 4"/>
          <p:cNvPicPr>
            <a:picLocks noChangeAspect="1" noChangeArrowheads="1"/>
          </p:cNvPicPr>
          <p:nvPr/>
        </p:nvPicPr>
        <p:blipFill>
          <a:blip r:embed="rId3" cstate="print"/>
          <a:srcRect/>
          <a:stretch>
            <a:fillRect/>
          </a:stretch>
        </p:blipFill>
        <p:spPr bwMode="auto">
          <a:xfrm>
            <a:off x="6781800" y="0"/>
            <a:ext cx="1946275" cy="533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0" y="4724400"/>
            <a:ext cx="9144000" cy="584200"/>
          </a:xfrm>
          <a:prstGeom prst="rect">
            <a:avLst/>
          </a:prstGeom>
          <a:noFill/>
          <a:ln w="9525">
            <a:noFill/>
            <a:miter lim="800000"/>
            <a:headEnd/>
            <a:tailEnd/>
          </a:ln>
        </p:spPr>
        <p:txBody>
          <a:bodyPr>
            <a:spAutoFit/>
          </a:bodyPr>
          <a:lstStyle/>
          <a:p>
            <a:r>
              <a:rPr lang="en-US" sz="3200" b="1" dirty="0">
                <a:latin typeface="Calibri" pitchFamily="34" charset="0"/>
              </a:rPr>
              <a:t>Banana</a:t>
            </a:r>
            <a:r>
              <a:rPr lang="en-US" sz="3200" b="1" dirty="0" smtClean="0">
                <a:latin typeface="Calibri" pitchFamily="34" charset="0"/>
              </a:rPr>
              <a:t>( </a:t>
            </a:r>
            <a:r>
              <a:rPr lang="en-US" sz="3200" b="1" dirty="0" smtClean="0">
                <a:solidFill>
                  <a:srgbClr val="FF0000"/>
                </a:solidFill>
                <a:latin typeface="Calibri" pitchFamily="34" charset="0"/>
              </a:rPr>
              <a:t>pattern1</a:t>
            </a:r>
            <a:r>
              <a:rPr lang="en-US" sz="3200" b="1" dirty="0">
                <a:solidFill>
                  <a:srgbClr val="FF0000"/>
                </a:solidFill>
                <a:latin typeface="Calibri" pitchFamily="34" charset="0"/>
              </a:rPr>
              <a:t>: </a:t>
            </a:r>
            <a:r>
              <a:rPr lang="en-US" sz="3200" b="1" dirty="0" smtClean="0">
                <a:solidFill>
                  <a:srgbClr val="FF0000"/>
                </a:solidFill>
                <a:latin typeface="Calibri" pitchFamily="34" charset="0"/>
              </a:rPr>
              <a:t>I</a:t>
            </a:r>
            <a:r>
              <a:rPr lang="en-US" sz="3200" b="1" baseline="-25000" dirty="0" smtClean="0">
                <a:solidFill>
                  <a:srgbClr val="FF0000"/>
                </a:solidFill>
                <a:latin typeface="Calibri" pitchFamily="34" charset="0"/>
              </a:rPr>
              <a:t>1 </a:t>
            </a:r>
            <a:r>
              <a:rPr lang="en-US" sz="3200" b="1" dirty="0" smtClean="0">
                <a:solidFill>
                  <a:srgbClr val="FF0000"/>
                </a:solidFill>
                <a:latin typeface="Calibri" pitchFamily="34" charset="0"/>
              </a:rPr>
              <a:t> </a:t>
            </a:r>
            <a:r>
              <a:rPr lang="en-US" sz="3200" b="1" dirty="0">
                <a:solidFill>
                  <a:srgbClr val="FF0000"/>
                </a:solidFill>
                <a:latin typeface="Calibri" pitchFamily="34" charset="0"/>
              </a:rPr>
              <a:t>= 0.6, </a:t>
            </a:r>
            <a:r>
              <a:rPr lang="en-US" sz="3200" b="1" dirty="0" smtClean="0">
                <a:solidFill>
                  <a:srgbClr val="FF0000"/>
                </a:solidFill>
                <a:latin typeface="Calibri" pitchFamily="34" charset="0"/>
              </a:rPr>
              <a:t>I</a:t>
            </a:r>
            <a:r>
              <a:rPr lang="en-US" sz="3200" b="1" baseline="-25000" dirty="0" smtClean="0">
                <a:solidFill>
                  <a:srgbClr val="FF0000"/>
                </a:solidFill>
                <a:latin typeface="Calibri" pitchFamily="34" charset="0"/>
              </a:rPr>
              <a:t>2  </a:t>
            </a:r>
            <a:r>
              <a:rPr lang="en-US" sz="3200" b="1" dirty="0">
                <a:solidFill>
                  <a:srgbClr val="FF0000"/>
                </a:solidFill>
                <a:latin typeface="Calibri" pitchFamily="34" charset="0"/>
              </a:rPr>
              <a:t>=0.1</a:t>
            </a:r>
            <a:r>
              <a:rPr lang="en-US" sz="3200" b="1" dirty="0">
                <a:latin typeface="Calibri" pitchFamily="34" charset="0"/>
              </a:rPr>
              <a:t>)  (d</a:t>
            </a:r>
            <a:r>
              <a:rPr lang="en-US" sz="3200" b="1" baseline="-25000" dirty="0">
                <a:latin typeface="Calibri" pitchFamily="34" charset="0"/>
              </a:rPr>
              <a:t>6</a:t>
            </a:r>
            <a:r>
              <a:rPr lang="en-US" sz="3200" b="1" dirty="0">
                <a:latin typeface="Calibri" pitchFamily="34" charset="0"/>
              </a:rPr>
              <a:t>) = 1,  (d</a:t>
            </a:r>
            <a:r>
              <a:rPr lang="en-US" sz="3200" b="1" baseline="-25000" dirty="0">
                <a:latin typeface="Calibri" pitchFamily="34" charset="0"/>
              </a:rPr>
              <a:t>7 </a:t>
            </a:r>
            <a:r>
              <a:rPr lang="en-US" sz="3200" b="1" dirty="0">
                <a:latin typeface="Calibri" pitchFamily="34" charset="0"/>
              </a:rPr>
              <a:t>) = 0</a:t>
            </a:r>
          </a:p>
        </p:txBody>
      </p:sp>
      <p:sp>
        <p:nvSpPr>
          <p:cNvPr id="10" name="TextBox 9"/>
          <p:cNvSpPr txBox="1">
            <a:spLocks noChangeArrowheads="1"/>
          </p:cNvSpPr>
          <p:nvPr/>
        </p:nvSpPr>
        <p:spPr bwMode="auto">
          <a:xfrm>
            <a:off x="0" y="5334000"/>
            <a:ext cx="9144000" cy="584200"/>
          </a:xfrm>
          <a:prstGeom prst="rect">
            <a:avLst/>
          </a:prstGeom>
          <a:noFill/>
          <a:ln w="9525">
            <a:noFill/>
            <a:miter lim="800000"/>
            <a:headEnd/>
            <a:tailEnd/>
          </a:ln>
        </p:spPr>
        <p:txBody>
          <a:bodyPr>
            <a:spAutoFit/>
          </a:bodyPr>
          <a:lstStyle/>
          <a:p>
            <a:r>
              <a:rPr lang="en-US" sz="3200" b="1" dirty="0">
                <a:latin typeface="Calibri" pitchFamily="34" charset="0"/>
              </a:rPr>
              <a:t>Orange</a:t>
            </a:r>
            <a:r>
              <a:rPr lang="en-US" sz="3200" b="1" dirty="0" smtClean="0">
                <a:latin typeface="Calibri" pitchFamily="34" charset="0"/>
              </a:rPr>
              <a:t>( </a:t>
            </a:r>
            <a:r>
              <a:rPr lang="en-US" sz="3200" b="1" dirty="0" smtClean="0">
                <a:solidFill>
                  <a:srgbClr val="FF0000"/>
                </a:solidFill>
                <a:latin typeface="Calibri" pitchFamily="34" charset="0"/>
              </a:rPr>
              <a:t>pattern2</a:t>
            </a:r>
            <a:r>
              <a:rPr lang="en-US" sz="3200" b="1" dirty="0">
                <a:solidFill>
                  <a:srgbClr val="FF0000"/>
                </a:solidFill>
                <a:latin typeface="Calibri" pitchFamily="34" charset="0"/>
              </a:rPr>
              <a:t>: </a:t>
            </a:r>
            <a:r>
              <a:rPr lang="en-US" sz="3200" b="1" dirty="0" smtClean="0">
                <a:solidFill>
                  <a:srgbClr val="FF0000"/>
                </a:solidFill>
                <a:latin typeface="Calibri" pitchFamily="34" charset="0"/>
              </a:rPr>
              <a:t>I</a:t>
            </a:r>
            <a:r>
              <a:rPr lang="en-US" sz="3200" b="1" baseline="-25000" dirty="0" smtClean="0">
                <a:solidFill>
                  <a:srgbClr val="FF0000"/>
                </a:solidFill>
                <a:latin typeface="Calibri" pitchFamily="34" charset="0"/>
              </a:rPr>
              <a:t>1 </a:t>
            </a:r>
            <a:r>
              <a:rPr lang="en-US" sz="3200" b="1" dirty="0" smtClean="0">
                <a:solidFill>
                  <a:srgbClr val="FF0000"/>
                </a:solidFill>
                <a:latin typeface="Calibri" pitchFamily="34" charset="0"/>
              </a:rPr>
              <a:t> </a:t>
            </a:r>
            <a:r>
              <a:rPr lang="en-US" sz="3200" b="1" dirty="0">
                <a:solidFill>
                  <a:srgbClr val="FF0000"/>
                </a:solidFill>
                <a:latin typeface="Calibri" pitchFamily="34" charset="0"/>
              </a:rPr>
              <a:t>= 0.2, </a:t>
            </a:r>
            <a:r>
              <a:rPr lang="en-US" sz="3200" b="1" dirty="0" smtClean="0">
                <a:solidFill>
                  <a:srgbClr val="FF0000"/>
                </a:solidFill>
                <a:latin typeface="Calibri" pitchFamily="34" charset="0"/>
              </a:rPr>
              <a:t>I</a:t>
            </a:r>
            <a:r>
              <a:rPr lang="en-US" sz="3200" b="1" baseline="-25000" dirty="0" smtClean="0">
                <a:solidFill>
                  <a:srgbClr val="FF0000"/>
                </a:solidFill>
                <a:latin typeface="Calibri" pitchFamily="34" charset="0"/>
              </a:rPr>
              <a:t>2  </a:t>
            </a:r>
            <a:r>
              <a:rPr lang="en-US" sz="3200" b="1" dirty="0">
                <a:solidFill>
                  <a:srgbClr val="FF0000"/>
                </a:solidFill>
                <a:latin typeface="Calibri" pitchFamily="34" charset="0"/>
              </a:rPr>
              <a:t>=0.3</a:t>
            </a:r>
            <a:r>
              <a:rPr lang="en-US" sz="3200" b="1" dirty="0">
                <a:latin typeface="Calibri" pitchFamily="34" charset="0"/>
              </a:rPr>
              <a:t>)  (d</a:t>
            </a:r>
            <a:r>
              <a:rPr lang="en-US" sz="3200" b="1" baseline="-25000" dirty="0">
                <a:latin typeface="Calibri" pitchFamily="34" charset="0"/>
              </a:rPr>
              <a:t>6</a:t>
            </a:r>
            <a:r>
              <a:rPr lang="en-US" sz="3200" b="1" dirty="0">
                <a:latin typeface="Calibri" pitchFamily="34" charset="0"/>
              </a:rPr>
              <a:t>) = 0,  (d</a:t>
            </a:r>
            <a:r>
              <a:rPr lang="en-US" sz="3200" b="1" baseline="-25000" dirty="0">
                <a:latin typeface="Calibri" pitchFamily="34" charset="0"/>
              </a:rPr>
              <a:t>7 </a:t>
            </a:r>
            <a:r>
              <a:rPr lang="en-US" sz="3200" b="1" dirty="0">
                <a:latin typeface="Calibri" pitchFamily="34" charset="0"/>
              </a:rPr>
              <a:t>) = 1</a:t>
            </a:r>
          </a:p>
        </p:txBody>
      </p:sp>
      <p:sp>
        <p:nvSpPr>
          <p:cNvPr id="327684" name="TextBox 10"/>
          <p:cNvSpPr txBox="1">
            <a:spLocks noChangeArrowheads="1"/>
          </p:cNvSpPr>
          <p:nvPr/>
        </p:nvSpPr>
        <p:spPr bwMode="auto">
          <a:xfrm>
            <a:off x="0" y="6172200"/>
            <a:ext cx="9144000" cy="954087"/>
          </a:xfrm>
          <a:prstGeom prst="rect">
            <a:avLst/>
          </a:prstGeom>
          <a:noFill/>
          <a:ln w="9525">
            <a:noFill/>
            <a:miter lim="800000"/>
            <a:headEnd/>
            <a:tailEnd/>
          </a:ln>
        </p:spPr>
        <p:txBody>
          <a:bodyPr>
            <a:spAutoFit/>
          </a:bodyPr>
          <a:lstStyle/>
          <a:p>
            <a:r>
              <a:rPr lang="en-US" sz="2800" b="1" dirty="0">
                <a:solidFill>
                  <a:srgbClr val="FF0000"/>
                </a:solidFill>
              </a:rPr>
              <a:t>Do Forward Pass, Calculate inputs/outputs at node 3,4,5,6,7</a:t>
            </a:r>
          </a:p>
        </p:txBody>
      </p:sp>
      <p:pic>
        <p:nvPicPr>
          <p:cNvPr id="735237" name="Picture 3"/>
          <p:cNvPicPr>
            <a:picLocks noChangeAspect="1" noChangeArrowheads="1"/>
          </p:cNvPicPr>
          <p:nvPr/>
        </p:nvPicPr>
        <p:blipFill>
          <a:blip r:embed="rId2" cstate="print"/>
          <a:srcRect/>
          <a:stretch>
            <a:fillRect/>
          </a:stretch>
        </p:blipFill>
        <p:spPr bwMode="auto">
          <a:xfrm>
            <a:off x="0" y="0"/>
            <a:ext cx="9144000" cy="47831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27684"/>
                                        </p:tgtEl>
                                        <p:attrNameLst>
                                          <p:attrName>style.visibility</p:attrName>
                                        </p:attrNameLst>
                                      </p:cBhvr>
                                      <p:to>
                                        <p:strVal val="visible"/>
                                      </p:to>
                                    </p:set>
                                    <p:anim calcmode="lin" valueType="num">
                                      <p:cBhvr additive="base">
                                        <p:cTn id="19" dur="500" fill="hold"/>
                                        <p:tgtEl>
                                          <p:spTgt spid="327684"/>
                                        </p:tgtEl>
                                        <p:attrNameLst>
                                          <p:attrName>ppt_x</p:attrName>
                                        </p:attrNameLst>
                                      </p:cBhvr>
                                      <p:tavLst>
                                        <p:tav tm="0">
                                          <p:val>
                                            <p:strVal val="#ppt_x"/>
                                          </p:val>
                                        </p:tav>
                                        <p:tav tm="100000">
                                          <p:val>
                                            <p:strVal val="#ppt_x"/>
                                          </p:val>
                                        </p:tav>
                                      </p:tavLst>
                                    </p:anim>
                                    <p:anim calcmode="lin" valueType="num">
                                      <p:cBhvr additive="base">
                                        <p:cTn id="20" dur="500" fill="hold"/>
                                        <p:tgtEl>
                                          <p:spTgt spid="3276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32768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6261" name="Picture 3"/>
          <p:cNvPicPr>
            <a:picLocks noChangeAspect="1" noChangeArrowheads="1"/>
          </p:cNvPicPr>
          <p:nvPr/>
        </p:nvPicPr>
        <p:blipFill>
          <a:blip r:embed="rId2" cstate="print">
            <a:lum bright="-5000"/>
          </a:blip>
          <a:srcRect/>
          <a:stretch>
            <a:fillRect/>
          </a:stretch>
        </p:blipFill>
        <p:spPr bwMode="auto">
          <a:xfrm>
            <a:off x="0" y="0"/>
            <a:ext cx="9144000" cy="3505200"/>
          </a:xfrm>
          <a:prstGeom prst="rect">
            <a:avLst/>
          </a:prstGeom>
          <a:noFill/>
          <a:ln w="9525">
            <a:noFill/>
            <a:miter lim="800000"/>
            <a:headEnd/>
            <a:tailEnd/>
          </a:ln>
        </p:spPr>
      </p:pic>
      <p:sp>
        <p:nvSpPr>
          <p:cNvPr id="6" name="Rectangle 5"/>
          <p:cNvSpPr/>
          <p:nvPr/>
        </p:nvSpPr>
        <p:spPr>
          <a:xfrm>
            <a:off x="2819400" y="2971800"/>
            <a:ext cx="2076209" cy="461665"/>
          </a:xfrm>
          <a:prstGeom prst="rect">
            <a:avLst/>
          </a:prstGeom>
        </p:spPr>
        <p:txBody>
          <a:bodyPr wrap="none">
            <a:spAutoFit/>
          </a:bodyPr>
          <a:lstStyle/>
          <a:p>
            <a:r>
              <a:rPr lang="en-US" sz="2400" b="1" dirty="0" smtClean="0">
                <a:solidFill>
                  <a:srgbClr val="FF0000"/>
                </a:solidFill>
                <a:latin typeface="Calibri" pitchFamily="34" charset="0"/>
              </a:rPr>
              <a:t>I</a:t>
            </a:r>
            <a:r>
              <a:rPr lang="en-US" sz="2400" b="1" baseline="-25000" dirty="0" smtClean="0">
                <a:solidFill>
                  <a:srgbClr val="FF0000"/>
                </a:solidFill>
                <a:latin typeface="Calibri" pitchFamily="34" charset="0"/>
              </a:rPr>
              <a:t>1 </a:t>
            </a:r>
            <a:r>
              <a:rPr lang="en-US" sz="2400" b="1" dirty="0" smtClean="0">
                <a:solidFill>
                  <a:srgbClr val="FF0000"/>
                </a:solidFill>
                <a:latin typeface="Calibri" pitchFamily="34" charset="0"/>
              </a:rPr>
              <a:t> = 0.6, I</a:t>
            </a:r>
            <a:r>
              <a:rPr lang="en-US" sz="2400" b="1" baseline="-25000" dirty="0" smtClean="0">
                <a:solidFill>
                  <a:srgbClr val="FF0000"/>
                </a:solidFill>
                <a:latin typeface="Calibri" pitchFamily="34" charset="0"/>
              </a:rPr>
              <a:t>2  </a:t>
            </a:r>
            <a:r>
              <a:rPr lang="en-US" sz="2400" b="1" dirty="0" smtClean="0">
                <a:solidFill>
                  <a:srgbClr val="FF0000"/>
                </a:solidFill>
                <a:latin typeface="Calibri" pitchFamily="34" charset="0"/>
              </a:rPr>
              <a:t>=0.1</a:t>
            </a:r>
            <a:endParaRPr lang="en-US" sz="2400" dirty="0"/>
          </a:p>
        </p:txBody>
      </p:sp>
      <p:pic>
        <p:nvPicPr>
          <p:cNvPr id="833538" name="Picture 2"/>
          <p:cNvPicPr>
            <a:picLocks noChangeAspect="1" noChangeArrowheads="1"/>
          </p:cNvPicPr>
          <p:nvPr/>
        </p:nvPicPr>
        <p:blipFill>
          <a:blip r:embed="rId3" cstate="print"/>
          <a:srcRect/>
          <a:stretch>
            <a:fillRect/>
          </a:stretch>
        </p:blipFill>
        <p:spPr bwMode="auto">
          <a:xfrm>
            <a:off x="0" y="4648200"/>
            <a:ext cx="8934450" cy="1104900"/>
          </a:xfrm>
          <a:prstGeom prst="rect">
            <a:avLst/>
          </a:prstGeom>
          <a:noFill/>
          <a:ln w="9525">
            <a:noFill/>
            <a:miter lim="800000"/>
            <a:headEnd/>
            <a:tailEnd/>
          </a:ln>
        </p:spPr>
      </p:pic>
      <p:pic>
        <p:nvPicPr>
          <p:cNvPr id="833539" name="Picture 3"/>
          <p:cNvPicPr>
            <a:picLocks noChangeAspect="1" noChangeArrowheads="1"/>
          </p:cNvPicPr>
          <p:nvPr/>
        </p:nvPicPr>
        <p:blipFill>
          <a:blip r:embed="rId4" cstate="print"/>
          <a:srcRect/>
          <a:stretch>
            <a:fillRect/>
          </a:stretch>
        </p:blipFill>
        <p:spPr bwMode="auto">
          <a:xfrm>
            <a:off x="0" y="5772150"/>
            <a:ext cx="9077325" cy="1085850"/>
          </a:xfrm>
          <a:prstGeom prst="rect">
            <a:avLst/>
          </a:prstGeom>
          <a:noFill/>
          <a:ln w="9525">
            <a:noFill/>
            <a:miter lim="800000"/>
            <a:headEnd/>
            <a:tailEnd/>
          </a:ln>
        </p:spPr>
      </p:pic>
      <p:pic>
        <p:nvPicPr>
          <p:cNvPr id="3299329" name="Picture 1"/>
          <p:cNvPicPr>
            <a:picLocks noChangeAspect="1" noChangeArrowheads="1"/>
          </p:cNvPicPr>
          <p:nvPr/>
        </p:nvPicPr>
        <p:blipFill>
          <a:blip r:embed="rId5" cstate="print"/>
          <a:srcRect/>
          <a:stretch>
            <a:fillRect/>
          </a:stretch>
        </p:blipFill>
        <p:spPr bwMode="auto">
          <a:xfrm>
            <a:off x="0" y="3505200"/>
            <a:ext cx="8705850" cy="1076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99329"/>
                                        </p:tgtEl>
                                        <p:attrNameLst>
                                          <p:attrName>style.visibility</p:attrName>
                                        </p:attrNameLst>
                                      </p:cBhvr>
                                      <p:to>
                                        <p:strVal val="visible"/>
                                      </p:to>
                                    </p:set>
                                    <p:anim calcmode="lin" valueType="num">
                                      <p:cBhvr additive="base">
                                        <p:cTn id="7" dur="500" fill="hold"/>
                                        <p:tgtEl>
                                          <p:spTgt spid="3299329"/>
                                        </p:tgtEl>
                                        <p:attrNameLst>
                                          <p:attrName>ppt_x</p:attrName>
                                        </p:attrNameLst>
                                      </p:cBhvr>
                                      <p:tavLst>
                                        <p:tav tm="0">
                                          <p:val>
                                            <p:strVal val="#ppt_x"/>
                                          </p:val>
                                        </p:tav>
                                        <p:tav tm="100000">
                                          <p:val>
                                            <p:strVal val="#ppt_x"/>
                                          </p:val>
                                        </p:tav>
                                      </p:tavLst>
                                    </p:anim>
                                    <p:anim calcmode="lin" valueType="num">
                                      <p:cBhvr additive="base">
                                        <p:cTn id="8" dur="500" fill="hold"/>
                                        <p:tgtEl>
                                          <p:spTgt spid="32993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3538"/>
                                        </p:tgtEl>
                                        <p:attrNameLst>
                                          <p:attrName>style.visibility</p:attrName>
                                        </p:attrNameLst>
                                      </p:cBhvr>
                                      <p:to>
                                        <p:strVal val="visible"/>
                                      </p:to>
                                    </p:set>
                                    <p:anim calcmode="lin" valueType="num">
                                      <p:cBhvr additive="base">
                                        <p:cTn id="13" dur="500" fill="hold"/>
                                        <p:tgtEl>
                                          <p:spTgt spid="833538"/>
                                        </p:tgtEl>
                                        <p:attrNameLst>
                                          <p:attrName>ppt_x</p:attrName>
                                        </p:attrNameLst>
                                      </p:cBhvr>
                                      <p:tavLst>
                                        <p:tav tm="0">
                                          <p:val>
                                            <p:strVal val="#ppt_x"/>
                                          </p:val>
                                        </p:tav>
                                        <p:tav tm="100000">
                                          <p:val>
                                            <p:strVal val="#ppt_x"/>
                                          </p:val>
                                        </p:tav>
                                      </p:tavLst>
                                    </p:anim>
                                    <p:anim calcmode="lin" valueType="num">
                                      <p:cBhvr additive="base">
                                        <p:cTn id="14" dur="500" fill="hold"/>
                                        <p:tgtEl>
                                          <p:spTgt spid="8335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33539"/>
                                        </p:tgtEl>
                                        <p:attrNameLst>
                                          <p:attrName>style.visibility</p:attrName>
                                        </p:attrNameLst>
                                      </p:cBhvr>
                                      <p:to>
                                        <p:strVal val="visible"/>
                                      </p:to>
                                    </p:set>
                                    <p:anim calcmode="lin" valueType="num">
                                      <p:cBhvr additive="base">
                                        <p:cTn id="19" dur="500" fill="hold"/>
                                        <p:tgtEl>
                                          <p:spTgt spid="833539"/>
                                        </p:tgtEl>
                                        <p:attrNameLst>
                                          <p:attrName>ppt_x</p:attrName>
                                        </p:attrNameLst>
                                      </p:cBhvr>
                                      <p:tavLst>
                                        <p:tav tm="0">
                                          <p:val>
                                            <p:strVal val="#ppt_x"/>
                                          </p:val>
                                        </p:tav>
                                        <p:tav tm="100000">
                                          <p:val>
                                            <p:strVal val="#ppt_x"/>
                                          </p:val>
                                        </p:tav>
                                      </p:tavLst>
                                    </p:anim>
                                    <p:anim calcmode="lin" valueType="num">
                                      <p:cBhvr additive="base">
                                        <p:cTn id="20" dur="500" fill="hold"/>
                                        <p:tgtEl>
                                          <p:spTgt spid="8335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0" y="3276600"/>
            <a:ext cx="9144000" cy="584200"/>
          </a:xfrm>
          <a:prstGeom prst="rect">
            <a:avLst/>
          </a:prstGeom>
          <a:noFill/>
          <a:ln w="9525">
            <a:noFill/>
            <a:miter lim="800000"/>
            <a:headEnd/>
            <a:tailEnd/>
          </a:ln>
        </p:spPr>
        <p:txBody>
          <a:bodyPr>
            <a:spAutoFit/>
          </a:bodyPr>
          <a:lstStyle/>
          <a:p>
            <a:r>
              <a:rPr lang="en-US" sz="3200" dirty="0"/>
              <a:t>O</a:t>
            </a:r>
            <a:r>
              <a:rPr lang="en-US" sz="3200" baseline="-25000" dirty="0"/>
              <a:t>3</a:t>
            </a:r>
            <a:r>
              <a:rPr lang="en-US" sz="3200" dirty="0"/>
              <a:t> =0.53    O</a:t>
            </a:r>
            <a:r>
              <a:rPr lang="en-US" sz="3200" baseline="-25000" dirty="0"/>
              <a:t>4</a:t>
            </a:r>
            <a:r>
              <a:rPr lang="en-US" sz="3200" dirty="0"/>
              <a:t>  =0.55   O</a:t>
            </a:r>
            <a:r>
              <a:rPr lang="en-US" sz="3200" baseline="-25000" dirty="0"/>
              <a:t>5</a:t>
            </a:r>
            <a:r>
              <a:rPr lang="en-US" sz="3200" dirty="0"/>
              <a:t>  = 0.65</a:t>
            </a:r>
          </a:p>
        </p:txBody>
      </p:sp>
      <p:pic>
        <p:nvPicPr>
          <p:cNvPr id="632838" name="Picture 6"/>
          <p:cNvPicPr>
            <a:picLocks noChangeAspect="1" noChangeArrowheads="1"/>
          </p:cNvPicPr>
          <p:nvPr/>
        </p:nvPicPr>
        <p:blipFill>
          <a:blip r:embed="rId2" cstate="print"/>
          <a:srcRect/>
          <a:stretch>
            <a:fillRect/>
          </a:stretch>
        </p:blipFill>
        <p:spPr bwMode="auto">
          <a:xfrm>
            <a:off x="0" y="3810000"/>
            <a:ext cx="9067800" cy="1562100"/>
          </a:xfrm>
          <a:prstGeom prst="rect">
            <a:avLst/>
          </a:prstGeom>
          <a:noFill/>
          <a:ln w="9525">
            <a:noFill/>
            <a:miter lim="800000"/>
            <a:headEnd/>
            <a:tailEnd/>
          </a:ln>
        </p:spPr>
      </p:pic>
      <p:pic>
        <p:nvPicPr>
          <p:cNvPr id="632839" name="Picture 7"/>
          <p:cNvPicPr>
            <a:picLocks noChangeAspect="1" noChangeArrowheads="1"/>
          </p:cNvPicPr>
          <p:nvPr/>
        </p:nvPicPr>
        <p:blipFill>
          <a:blip r:embed="rId3" cstate="print"/>
          <a:srcRect/>
          <a:stretch>
            <a:fillRect/>
          </a:stretch>
        </p:blipFill>
        <p:spPr bwMode="auto">
          <a:xfrm>
            <a:off x="0" y="5410200"/>
            <a:ext cx="9096375" cy="1447800"/>
          </a:xfrm>
          <a:prstGeom prst="rect">
            <a:avLst/>
          </a:prstGeom>
          <a:noFill/>
          <a:ln w="9525">
            <a:noFill/>
            <a:miter lim="800000"/>
            <a:headEnd/>
            <a:tailEnd/>
          </a:ln>
        </p:spPr>
      </p:pic>
      <p:pic>
        <p:nvPicPr>
          <p:cNvPr id="737285" name="Picture 3"/>
          <p:cNvPicPr>
            <a:picLocks noChangeAspect="1" noChangeArrowheads="1"/>
          </p:cNvPicPr>
          <p:nvPr/>
        </p:nvPicPr>
        <p:blipFill>
          <a:blip r:embed="rId4" cstate="print">
            <a:lum bright="-17000"/>
          </a:blip>
          <a:srcRect/>
          <a:stretch>
            <a:fillRect/>
          </a:stretch>
        </p:blipFill>
        <p:spPr bwMode="auto">
          <a:xfrm>
            <a:off x="0" y="0"/>
            <a:ext cx="9144000" cy="3429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32838"/>
                                        </p:tgtEl>
                                        <p:attrNameLst>
                                          <p:attrName>style.visibility</p:attrName>
                                        </p:attrNameLst>
                                      </p:cBhvr>
                                      <p:to>
                                        <p:strVal val="visible"/>
                                      </p:to>
                                    </p:set>
                                    <p:anim calcmode="lin" valueType="num">
                                      <p:cBhvr additive="base">
                                        <p:cTn id="13" dur="500" fill="hold"/>
                                        <p:tgtEl>
                                          <p:spTgt spid="632838"/>
                                        </p:tgtEl>
                                        <p:attrNameLst>
                                          <p:attrName>ppt_x</p:attrName>
                                        </p:attrNameLst>
                                      </p:cBhvr>
                                      <p:tavLst>
                                        <p:tav tm="0">
                                          <p:val>
                                            <p:strVal val="#ppt_x"/>
                                          </p:val>
                                        </p:tav>
                                        <p:tav tm="100000">
                                          <p:val>
                                            <p:strVal val="#ppt_x"/>
                                          </p:val>
                                        </p:tav>
                                      </p:tavLst>
                                    </p:anim>
                                    <p:anim calcmode="lin" valueType="num">
                                      <p:cBhvr additive="base">
                                        <p:cTn id="14" dur="500" fill="hold"/>
                                        <p:tgtEl>
                                          <p:spTgt spid="6328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32839"/>
                                        </p:tgtEl>
                                        <p:attrNameLst>
                                          <p:attrName>style.visibility</p:attrName>
                                        </p:attrNameLst>
                                      </p:cBhvr>
                                      <p:to>
                                        <p:strVal val="visible"/>
                                      </p:to>
                                    </p:set>
                                    <p:anim calcmode="lin" valueType="num">
                                      <p:cBhvr additive="base">
                                        <p:cTn id="19" dur="500" fill="hold"/>
                                        <p:tgtEl>
                                          <p:spTgt spid="632839"/>
                                        </p:tgtEl>
                                        <p:attrNameLst>
                                          <p:attrName>ppt_x</p:attrName>
                                        </p:attrNameLst>
                                      </p:cBhvr>
                                      <p:tavLst>
                                        <p:tav tm="0">
                                          <p:val>
                                            <p:strVal val="#ppt_x"/>
                                          </p:val>
                                        </p:tav>
                                        <p:tav tm="100000">
                                          <p:val>
                                            <p:strVal val="#ppt_x"/>
                                          </p:val>
                                        </p:tav>
                                      </p:tavLst>
                                    </p:anim>
                                    <p:anim calcmode="lin" valueType="num">
                                      <p:cBhvr additive="base">
                                        <p:cTn id="20" dur="500" fill="hold"/>
                                        <p:tgtEl>
                                          <p:spTgt spid="6328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6858000" y="0"/>
            <a:ext cx="9144000" cy="1077913"/>
          </a:xfrm>
          <a:prstGeom prst="rect">
            <a:avLst/>
          </a:prstGeom>
          <a:noFill/>
          <a:ln w="9525">
            <a:noFill/>
            <a:miter lim="800000"/>
            <a:headEnd/>
            <a:tailEnd/>
          </a:ln>
        </p:spPr>
        <p:txBody>
          <a:bodyPr>
            <a:spAutoFit/>
          </a:bodyPr>
          <a:lstStyle/>
          <a:p>
            <a:r>
              <a:rPr lang="en-US" sz="3200">
                <a:solidFill>
                  <a:srgbClr val="FF0000"/>
                </a:solidFill>
              </a:rPr>
              <a:t>O</a:t>
            </a:r>
            <a:r>
              <a:rPr lang="en-US" sz="3200" baseline="-25000">
                <a:solidFill>
                  <a:srgbClr val="FF0000"/>
                </a:solidFill>
              </a:rPr>
              <a:t>6</a:t>
            </a:r>
            <a:r>
              <a:rPr lang="en-US" sz="3200">
                <a:solidFill>
                  <a:srgbClr val="FF0000"/>
                </a:solidFill>
              </a:rPr>
              <a:t> =0.53</a:t>
            </a:r>
          </a:p>
          <a:p>
            <a:r>
              <a:rPr lang="en-US" sz="3200">
                <a:solidFill>
                  <a:srgbClr val="FF0000"/>
                </a:solidFill>
              </a:rPr>
              <a:t> O</a:t>
            </a:r>
            <a:r>
              <a:rPr lang="en-US" sz="3200" baseline="-25000">
                <a:solidFill>
                  <a:srgbClr val="FF0000"/>
                </a:solidFill>
              </a:rPr>
              <a:t>7</a:t>
            </a:r>
            <a:r>
              <a:rPr lang="en-US" sz="3200">
                <a:solidFill>
                  <a:srgbClr val="FF0000"/>
                </a:solidFill>
              </a:rPr>
              <a:t>  =0.63</a:t>
            </a:r>
          </a:p>
        </p:txBody>
      </p:sp>
      <p:pic>
        <p:nvPicPr>
          <p:cNvPr id="737282" name="Picture 2"/>
          <p:cNvPicPr>
            <a:picLocks noChangeAspect="1" noChangeArrowheads="1"/>
          </p:cNvPicPr>
          <p:nvPr/>
        </p:nvPicPr>
        <p:blipFill>
          <a:blip r:embed="rId2" cstate="print"/>
          <a:srcRect/>
          <a:stretch>
            <a:fillRect/>
          </a:stretch>
        </p:blipFill>
        <p:spPr bwMode="auto">
          <a:xfrm>
            <a:off x="0" y="0"/>
            <a:ext cx="6848475" cy="1552575"/>
          </a:xfrm>
          <a:prstGeom prst="rect">
            <a:avLst/>
          </a:prstGeom>
          <a:noFill/>
          <a:ln w="9525">
            <a:noFill/>
            <a:miter lim="800000"/>
            <a:headEnd/>
            <a:tailEnd/>
          </a:ln>
        </p:spPr>
      </p:pic>
      <p:pic>
        <p:nvPicPr>
          <p:cNvPr id="738310" name="Picture 3"/>
          <p:cNvPicPr>
            <a:picLocks noChangeAspect="1" noChangeArrowheads="1"/>
          </p:cNvPicPr>
          <p:nvPr/>
        </p:nvPicPr>
        <p:blipFill>
          <a:blip r:embed="rId3" cstate="print">
            <a:lum bright="-15000"/>
          </a:blip>
          <a:srcRect/>
          <a:stretch>
            <a:fillRect/>
          </a:stretch>
        </p:blipFill>
        <p:spPr bwMode="auto">
          <a:xfrm>
            <a:off x="0" y="3276600"/>
            <a:ext cx="9144000" cy="3581400"/>
          </a:xfrm>
          <a:prstGeom prst="rect">
            <a:avLst/>
          </a:prstGeom>
          <a:noFill/>
          <a:ln w="9525">
            <a:noFill/>
            <a:miter lim="800000"/>
            <a:headEnd/>
            <a:tailEnd/>
          </a:ln>
        </p:spPr>
      </p:pic>
      <p:pic>
        <p:nvPicPr>
          <p:cNvPr id="3298305" name="Picture 1"/>
          <p:cNvPicPr>
            <a:picLocks noChangeAspect="1" noChangeArrowheads="1"/>
          </p:cNvPicPr>
          <p:nvPr/>
        </p:nvPicPr>
        <p:blipFill>
          <a:blip r:embed="rId4" cstate="print"/>
          <a:srcRect/>
          <a:stretch>
            <a:fillRect/>
          </a:stretch>
        </p:blipFill>
        <p:spPr bwMode="auto">
          <a:xfrm>
            <a:off x="0" y="1676400"/>
            <a:ext cx="8629650" cy="504825"/>
          </a:xfrm>
          <a:prstGeom prst="rect">
            <a:avLst/>
          </a:prstGeom>
          <a:noFill/>
          <a:ln w="9525">
            <a:noFill/>
            <a:miter lim="800000"/>
            <a:headEnd/>
            <a:tailEnd/>
          </a:ln>
        </p:spPr>
      </p:pic>
      <p:pic>
        <p:nvPicPr>
          <p:cNvPr id="3298306" name="Picture 2"/>
          <p:cNvPicPr>
            <a:picLocks noChangeAspect="1" noChangeArrowheads="1"/>
          </p:cNvPicPr>
          <p:nvPr/>
        </p:nvPicPr>
        <p:blipFill>
          <a:blip r:embed="rId5" cstate="print"/>
          <a:srcRect/>
          <a:stretch>
            <a:fillRect/>
          </a:stretch>
        </p:blipFill>
        <p:spPr bwMode="auto">
          <a:xfrm>
            <a:off x="0" y="2514600"/>
            <a:ext cx="8858250" cy="5143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37282"/>
                                        </p:tgtEl>
                                        <p:attrNameLst>
                                          <p:attrName>style.visibility</p:attrName>
                                        </p:attrNameLst>
                                      </p:cBhvr>
                                      <p:to>
                                        <p:strVal val="visible"/>
                                      </p:to>
                                    </p:set>
                                    <p:anim calcmode="lin" valueType="num">
                                      <p:cBhvr additive="base">
                                        <p:cTn id="7" dur="500" fill="hold"/>
                                        <p:tgtEl>
                                          <p:spTgt spid="737282"/>
                                        </p:tgtEl>
                                        <p:attrNameLst>
                                          <p:attrName>ppt_x</p:attrName>
                                        </p:attrNameLst>
                                      </p:cBhvr>
                                      <p:tavLst>
                                        <p:tav tm="0">
                                          <p:val>
                                            <p:strVal val="#ppt_x"/>
                                          </p:val>
                                        </p:tav>
                                        <p:tav tm="100000">
                                          <p:val>
                                            <p:strVal val="#ppt_x"/>
                                          </p:val>
                                        </p:tav>
                                      </p:tavLst>
                                    </p:anim>
                                    <p:anim calcmode="lin" valueType="num">
                                      <p:cBhvr additive="base">
                                        <p:cTn id="8" dur="500" fill="hold"/>
                                        <p:tgtEl>
                                          <p:spTgt spid="7372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98305"/>
                                        </p:tgtEl>
                                        <p:attrNameLst>
                                          <p:attrName>style.visibility</p:attrName>
                                        </p:attrNameLst>
                                      </p:cBhvr>
                                      <p:to>
                                        <p:strVal val="visible"/>
                                      </p:to>
                                    </p:set>
                                    <p:anim calcmode="lin" valueType="num">
                                      <p:cBhvr additive="base">
                                        <p:cTn id="19" dur="500" fill="hold"/>
                                        <p:tgtEl>
                                          <p:spTgt spid="3298305"/>
                                        </p:tgtEl>
                                        <p:attrNameLst>
                                          <p:attrName>ppt_x</p:attrName>
                                        </p:attrNameLst>
                                      </p:cBhvr>
                                      <p:tavLst>
                                        <p:tav tm="0">
                                          <p:val>
                                            <p:strVal val="#ppt_x"/>
                                          </p:val>
                                        </p:tav>
                                        <p:tav tm="100000">
                                          <p:val>
                                            <p:strVal val="#ppt_x"/>
                                          </p:val>
                                        </p:tav>
                                      </p:tavLst>
                                    </p:anim>
                                    <p:anim calcmode="lin" valueType="num">
                                      <p:cBhvr additive="base">
                                        <p:cTn id="20" dur="500" fill="hold"/>
                                        <p:tgtEl>
                                          <p:spTgt spid="329830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98306"/>
                                        </p:tgtEl>
                                        <p:attrNameLst>
                                          <p:attrName>style.visibility</p:attrName>
                                        </p:attrNameLst>
                                      </p:cBhvr>
                                      <p:to>
                                        <p:strVal val="visible"/>
                                      </p:to>
                                    </p:set>
                                    <p:anim calcmode="lin" valueType="num">
                                      <p:cBhvr additive="base">
                                        <p:cTn id="25" dur="500" fill="hold"/>
                                        <p:tgtEl>
                                          <p:spTgt spid="3298306"/>
                                        </p:tgtEl>
                                        <p:attrNameLst>
                                          <p:attrName>ppt_x</p:attrName>
                                        </p:attrNameLst>
                                      </p:cBhvr>
                                      <p:tavLst>
                                        <p:tav tm="0">
                                          <p:val>
                                            <p:strVal val="#ppt_x"/>
                                          </p:val>
                                        </p:tav>
                                        <p:tav tm="100000">
                                          <p:val>
                                            <p:strVal val="#ppt_x"/>
                                          </p:val>
                                        </p:tav>
                                      </p:tavLst>
                                    </p:anim>
                                    <p:anim calcmode="lin" valueType="num">
                                      <p:cBhvr additive="base">
                                        <p:cTn id="26" dur="500" fill="hold"/>
                                        <p:tgtEl>
                                          <p:spTgt spid="32983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ChangeAspect="1"/>
          </p:cNvGraphicFramePr>
          <p:nvPr/>
        </p:nvGraphicFramePr>
        <p:xfrm>
          <a:off x="214313" y="5562600"/>
          <a:ext cx="5110162" cy="1295400"/>
        </p:xfrm>
        <a:graphic>
          <a:graphicData uri="http://schemas.openxmlformats.org/presentationml/2006/ole">
            <p:oleObj spid="_x0000_s23554" name="Equation" r:id="rId3" imgW="1803240" imgH="457200" progId="Equation.DSMT4">
              <p:embed/>
            </p:oleObj>
          </a:graphicData>
        </a:graphic>
      </p:graphicFrame>
      <p:sp>
        <p:nvSpPr>
          <p:cNvPr id="5" name="TextBox 4"/>
          <p:cNvSpPr txBox="1">
            <a:spLocks noChangeArrowheads="1"/>
          </p:cNvSpPr>
          <p:nvPr/>
        </p:nvSpPr>
        <p:spPr bwMode="auto">
          <a:xfrm>
            <a:off x="457200" y="0"/>
            <a:ext cx="9144000" cy="461963"/>
          </a:xfrm>
          <a:prstGeom prst="rect">
            <a:avLst/>
          </a:prstGeom>
          <a:noFill/>
          <a:ln w="9525">
            <a:noFill/>
            <a:miter lim="800000"/>
            <a:headEnd/>
            <a:tailEnd/>
          </a:ln>
        </p:spPr>
        <p:txBody>
          <a:bodyPr>
            <a:spAutoFit/>
          </a:bodyPr>
          <a:lstStyle/>
          <a:p>
            <a:r>
              <a:rPr lang="en-US" sz="2400" b="1" dirty="0">
                <a:solidFill>
                  <a:srgbClr val="FF0000"/>
                </a:solidFill>
              </a:rPr>
              <a:t>O</a:t>
            </a:r>
            <a:r>
              <a:rPr lang="en-US" sz="2400" b="1" baseline="-25000" dirty="0">
                <a:solidFill>
                  <a:srgbClr val="FF0000"/>
                </a:solidFill>
              </a:rPr>
              <a:t>3</a:t>
            </a:r>
            <a:r>
              <a:rPr lang="en-US" sz="2400" b="1" dirty="0">
                <a:solidFill>
                  <a:srgbClr val="FF0000"/>
                </a:solidFill>
              </a:rPr>
              <a:t> =0.53    O</a:t>
            </a:r>
            <a:r>
              <a:rPr lang="en-US" sz="2400" b="1" baseline="-25000" dirty="0">
                <a:solidFill>
                  <a:srgbClr val="FF0000"/>
                </a:solidFill>
              </a:rPr>
              <a:t>4</a:t>
            </a:r>
            <a:r>
              <a:rPr lang="en-US" sz="2400" b="1" dirty="0">
                <a:solidFill>
                  <a:srgbClr val="FF0000"/>
                </a:solidFill>
              </a:rPr>
              <a:t>  =0.55   O</a:t>
            </a:r>
            <a:r>
              <a:rPr lang="en-US" sz="2400" b="1" baseline="-25000" dirty="0">
                <a:solidFill>
                  <a:srgbClr val="FF0000"/>
                </a:solidFill>
              </a:rPr>
              <a:t>5</a:t>
            </a:r>
            <a:r>
              <a:rPr lang="en-US" sz="2400" b="1" dirty="0">
                <a:solidFill>
                  <a:srgbClr val="FF0000"/>
                </a:solidFill>
              </a:rPr>
              <a:t>  = 0.65</a:t>
            </a:r>
          </a:p>
        </p:txBody>
      </p:sp>
      <p:pic>
        <p:nvPicPr>
          <p:cNvPr id="74757" name="Picture 3"/>
          <p:cNvPicPr>
            <a:picLocks noChangeAspect="1" noChangeArrowheads="1"/>
          </p:cNvPicPr>
          <p:nvPr/>
        </p:nvPicPr>
        <p:blipFill>
          <a:blip r:embed="rId4" cstate="print">
            <a:lum bright="-7000"/>
          </a:blip>
          <a:srcRect/>
          <a:stretch>
            <a:fillRect/>
          </a:stretch>
        </p:blipFill>
        <p:spPr bwMode="auto">
          <a:xfrm>
            <a:off x="0" y="457200"/>
            <a:ext cx="9144000" cy="3276600"/>
          </a:xfrm>
          <a:prstGeom prst="rect">
            <a:avLst/>
          </a:prstGeom>
          <a:noFill/>
          <a:ln w="9525">
            <a:noFill/>
            <a:miter lim="800000"/>
            <a:headEnd/>
            <a:tailEnd/>
          </a:ln>
        </p:spPr>
      </p:pic>
      <p:pic>
        <p:nvPicPr>
          <p:cNvPr id="2" name="Picture 3"/>
          <p:cNvPicPr>
            <a:picLocks noChangeAspect="1" noChangeArrowheads="1"/>
          </p:cNvPicPr>
          <p:nvPr/>
        </p:nvPicPr>
        <p:blipFill>
          <a:blip r:embed="rId5" cstate="print"/>
          <a:srcRect/>
          <a:stretch>
            <a:fillRect/>
          </a:stretch>
        </p:blipFill>
        <p:spPr bwMode="auto">
          <a:xfrm>
            <a:off x="152400" y="3657600"/>
            <a:ext cx="8401050" cy="19526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9331" name="Picture 3"/>
          <p:cNvPicPr>
            <a:picLocks noChangeAspect="1" noChangeArrowheads="1"/>
          </p:cNvPicPr>
          <p:nvPr/>
        </p:nvPicPr>
        <p:blipFill>
          <a:blip r:embed="rId2" cstate="print"/>
          <a:srcRect/>
          <a:stretch>
            <a:fillRect/>
          </a:stretch>
        </p:blipFill>
        <p:spPr bwMode="auto">
          <a:xfrm>
            <a:off x="0" y="3352800"/>
            <a:ext cx="9144000" cy="3505200"/>
          </a:xfrm>
          <a:prstGeom prst="rect">
            <a:avLst/>
          </a:prstGeom>
          <a:noFill/>
          <a:ln w="9525">
            <a:noFill/>
            <a:miter lim="800000"/>
            <a:headEnd/>
            <a:tailEnd/>
          </a:ln>
        </p:spPr>
      </p:pic>
      <p:pic>
        <p:nvPicPr>
          <p:cNvPr id="6" name="Picture 4"/>
          <p:cNvPicPr>
            <a:picLocks noChangeAspect="1" noChangeArrowheads="1"/>
          </p:cNvPicPr>
          <p:nvPr/>
        </p:nvPicPr>
        <p:blipFill>
          <a:blip r:embed="rId3" cstate="print"/>
          <a:srcRect/>
          <a:stretch>
            <a:fillRect/>
          </a:stretch>
        </p:blipFill>
        <p:spPr bwMode="auto">
          <a:xfrm>
            <a:off x="7197725" y="0"/>
            <a:ext cx="1946275" cy="533400"/>
          </a:xfrm>
          <a:prstGeom prst="rect">
            <a:avLst/>
          </a:prstGeom>
          <a:noFill/>
          <a:ln w="9525">
            <a:noFill/>
            <a:miter lim="800000"/>
            <a:headEnd/>
            <a:tailEnd/>
          </a:ln>
        </p:spPr>
      </p:pic>
      <p:sp>
        <p:nvSpPr>
          <p:cNvPr id="5" name="TextBox 4"/>
          <p:cNvSpPr txBox="1">
            <a:spLocks noChangeArrowheads="1"/>
          </p:cNvSpPr>
          <p:nvPr/>
        </p:nvSpPr>
        <p:spPr bwMode="auto">
          <a:xfrm>
            <a:off x="0" y="0"/>
            <a:ext cx="9144000" cy="461963"/>
          </a:xfrm>
          <a:prstGeom prst="rect">
            <a:avLst/>
          </a:prstGeom>
          <a:noFill/>
          <a:ln w="9525">
            <a:noFill/>
            <a:miter lim="800000"/>
            <a:headEnd/>
            <a:tailEnd/>
          </a:ln>
        </p:spPr>
        <p:txBody>
          <a:bodyPr>
            <a:spAutoFit/>
          </a:bodyPr>
          <a:lstStyle/>
          <a:p>
            <a:r>
              <a:rPr lang="en-US" sz="2400" b="1" dirty="0">
                <a:solidFill>
                  <a:srgbClr val="FF0000"/>
                </a:solidFill>
              </a:rPr>
              <a:t>O</a:t>
            </a:r>
            <a:r>
              <a:rPr lang="en-US" sz="2400" b="1" baseline="-25000" dirty="0">
                <a:solidFill>
                  <a:srgbClr val="FF0000"/>
                </a:solidFill>
              </a:rPr>
              <a:t>3</a:t>
            </a:r>
            <a:r>
              <a:rPr lang="en-US" sz="2400" b="1" dirty="0">
                <a:solidFill>
                  <a:srgbClr val="FF0000"/>
                </a:solidFill>
              </a:rPr>
              <a:t> =0.53    O</a:t>
            </a:r>
            <a:r>
              <a:rPr lang="en-US" sz="2400" b="1" baseline="-25000" dirty="0">
                <a:solidFill>
                  <a:srgbClr val="FF0000"/>
                </a:solidFill>
              </a:rPr>
              <a:t>4</a:t>
            </a:r>
            <a:r>
              <a:rPr lang="en-US" sz="2400" b="1" dirty="0">
                <a:solidFill>
                  <a:srgbClr val="FF0000"/>
                </a:solidFill>
              </a:rPr>
              <a:t>  =0.55   O</a:t>
            </a:r>
            <a:r>
              <a:rPr lang="en-US" sz="2400" b="1" baseline="-25000" dirty="0">
                <a:solidFill>
                  <a:srgbClr val="FF0000"/>
                </a:solidFill>
              </a:rPr>
              <a:t>5</a:t>
            </a:r>
            <a:r>
              <a:rPr lang="en-US" sz="2400" b="1" dirty="0">
                <a:solidFill>
                  <a:srgbClr val="FF0000"/>
                </a:solidFill>
              </a:rPr>
              <a:t>  = 0.65</a:t>
            </a:r>
          </a:p>
        </p:txBody>
      </p:sp>
      <p:pic>
        <p:nvPicPr>
          <p:cNvPr id="3330049" name="Picture 1"/>
          <p:cNvPicPr>
            <a:picLocks noChangeAspect="1" noChangeArrowheads="1"/>
          </p:cNvPicPr>
          <p:nvPr/>
        </p:nvPicPr>
        <p:blipFill>
          <a:blip r:embed="rId4" cstate="print"/>
          <a:srcRect/>
          <a:stretch>
            <a:fillRect/>
          </a:stretch>
        </p:blipFill>
        <p:spPr bwMode="auto">
          <a:xfrm>
            <a:off x="0" y="457200"/>
            <a:ext cx="9144000" cy="32099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30049"/>
                                        </p:tgtEl>
                                        <p:attrNameLst>
                                          <p:attrName>style.visibility</p:attrName>
                                        </p:attrNameLst>
                                      </p:cBhvr>
                                      <p:to>
                                        <p:strVal val="visible"/>
                                      </p:to>
                                    </p:set>
                                    <p:anim calcmode="lin" valueType="num">
                                      <p:cBhvr additive="base">
                                        <p:cTn id="13" dur="500" fill="hold"/>
                                        <p:tgtEl>
                                          <p:spTgt spid="3330049"/>
                                        </p:tgtEl>
                                        <p:attrNameLst>
                                          <p:attrName>ppt_x</p:attrName>
                                        </p:attrNameLst>
                                      </p:cBhvr>
                                      <p:tavLst>
                                        <p:tav tm="0">
                                          <p:val>
                                            <p:strVal val="#ppt_x"/>
                                          </p:val>
                                        </p:tav>
                                        <p:tav tm="100000">
                                          <p:val>
                                            <p:strVal val="#ppt_x"/>
                                          </p:val>
                                        </p:tav>
                                      </p:tavLst>
                                    </p:anim>
                                    <p:anim calcmode="lin" valueType="num">
                                      <p:cBhvr additive="base">
                                        <p:cTn id="14" dur="500" fill="hold"/>
                                        <p:tgtEl>
                                          <p:spTgt spid="33300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0" y="0"/>
            <a:ext cx="9144000" cy="7315200"/>
          </a:xfrm>
        </p:spPr>
        <p:txBody>
          <a:bodyPr>
            <a:normAutofit/>
          </a:bodyPr>
          <a:lstStyle/>
          <a:p>
            <a:pPr>
              <a:buNone/>
            </a:pPr>
            <a:r>
              <a:rPr lang="en-US" b="1" dirty="0" smtClean="0">
                <a:solidFill>
                  <a:srgbClr val="FF0000"/>
                </a:solidFill>
              </a:rPr>
              <a:t>Optimizer </a:t>
            </a:r>
            <a:r>
              <a:rPr lang="en-US" b="1" dirty="0" err="1" smtClean="0">
                <a:solidFill>
                  <a:srgbClr val="FF0000"/>
                </a:solidFill>
              </a:rPr>
              <a:t>Hyperparameters</a:t>
            </a:r>
            <a:r>
              <a:rPr lang="en-US" b="1" dirty="0" smtClean="0">
                <a:solidFill>
                  <a:srgbClr val="FF0000"/>
                </a:solidFill>
              </a:rPr>
              <a:t> </a:t>
            </a:r>
          </a:p>
          <a:p>
            <a:endParaRPr lang="en-US" b="1" i="1" dirty="0" smtClean="0">
              <a:solidFill>
                <a:srgbClr val="FF0000"/>
              </a:solidFill>
            </a:endParaRPr>
          </a:p>
          <a:p>
            <a:r>
              <a:rPr lang="en-US" sz="2800" b="1" dirty="0" smtClean="0">
                <a:solidFill>
                  <a:srgbClr val="FF0000"/>
                </a:solidFill>
              </a:rPr>
              <a:t>Learning Rate</a:t>
            </a:r>
            <a:r>
              <a:rPr lang="en-US" sz="2800" b="1" dirty="0" smtClean="0"/>
              <a:t>: It is a </a:t>
            </a:r>
            <a:r>
              <a:rPr lang="en-US" sz="2800" b="1" dirty="0" err="1" smtClean="0"/>
              <a:t>hyperparameter</a:t>
            </a:r>
            <a:r>
              <a:rPr lang="en-US" sz="2800" b="1" dirty="0" smtClean="0"/>
              <a:t> that controls how much we are adjusting the weights of our neural network with respect to the gradient.</a:t>
            </a:r>
          </a:p>
          <a:p>
            <a:endParaRPr lang="en-US" sz="2800" b="1" dirty="0" smtClean="0"/>
          </a:p>
          <a:p>
            <a:r>
              <a:rPr lang="en-US" sz="2800" b="1" dirty="0" smtClean="0">
                <a:solidFill>
                  <a:srgbClr val="FF0000"/>
                </a:solidFill>
              </a:rPr>
              <a:t>Mini-Batch Size</a:t>
            </a:r>
            <a:r>
              <a:rPr lang="en-US" sz="2800" b="1" dirty="0" smtClean="0"/>
              <a:t>: It is a </a:t>
            </a:r>
            <a:r>
              <a:rPr lang="en-US" sz="2800" b="1" dirty="0" err="1" smtClean="0"/>
              <a:t>hyperparameter</a:t>
            </a:r>
            <a:r>
              <a:rPr lang="en-US" sz="2800" b="1" dirty="0" smtClean="0"/>
              <a:t> that has an effect on the </a:t>
            </a:r>
            <a:r>
              <a:rPr lang="en-US" sz="2800" b="1" dirty="0" smtClean="0">
                <a:solidFill>
                  <a:srgbClr val="FF0000"/>
                </a:solidFill>
              </a:rPr>
              <a:t>resource requirements of the training </a:t>
            </a:r>
            <a:r>
              <a:rPr lang="en-US" sz="2800" b="1" dirty="0" smtClean="0"/>
              <a:t>and also impacts </a:t>
            </a:r>
            <a:r>
              <a:rPr lang="en-US" sz="2800" b="1" dirty="0" smtClean="0">
                <a:solidFill>
                  <a:srgbClr val="FF0000"/>
                </a:solidFill>
              </a:rPr>
              <a:t>training speed and number of iterations.</a:t>
            </a:r>
          </a:p>
          <a:p>
            <a:endParaRPr lang="en-US" sz="2800" b="1" dirty="0" smtClean="0">
              <a:solidFill>
                <a:srgbClr val="FF0000"/>
              </a:solidFill>
            </a:endParaRPr>
          </a:p>
          <a:p>
            <a:r>
              <a:rPr lang="en-US" sz="2800" b="1" dirty="0" smtClean="0">
                <a:solidFill>
                  <a:srgbClr val="FF0000"/>
                </a:solidFill>
              </a:rPr>
              <a:t>Number of Training Iteration / Epochs, Acceptable error</a:t>
            </a:r>
          </a:p>
          <a:p>
            <a:endParaRPr lang="en-US" sz="2800" b="1" dirty="0" smtClean="0">
              <a:solidFill>
                <a:srgbClr val="FF0000"/>
              </a:solidFill>
            </a:endParaRPr>
          </a:p>
          <a:p>
            <a:r>
              <a:rPr lang="en-US" sz="2800" b="1" dirty="0" smtClean="0">
                <a:solidFill>
                  <a:srgbClr val="FF0000"/>
                </a:solidFill>
              </a:rPr>
              <a:t>Momentum rate, regularization parameter</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 calcmode="lin" valueType="num">
                                      <p:cBhvr additive="base">
                                        <p:cTn id="3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0355" name="Picture 6"/>
          <p:cNvPicPr>
            <a:picLocks noChangeAspect="1" noChangeArrowheads="1"/>
          </p:cNvPicPr>
          <p:nvPr/>
        </p:nvPicPr>
        <p:blipFill>
          <a:blip r:embed="rId2" cstate="print"/>
          <a:srcRect/>
          <a:stretch>
            <a:fillRect/>
          </a:stretch>
        </p:blipFill>
        <p:spPr bwMode="auto">
          <a:xfrm>
            <a:off x="1143000" y="1981200"/>
            <a:ext cx="2667000" cy="449263"/>
          </a:xfrm>
          <a:prstGeom prst="rect">
            <a:avLst/>
          </a:prstGeom>
          <a:noFill/>
          <a:ln w="9525">
            <a:noFill/>
            <a:miter lim="800000"/>
            <a:headEnd/>
            <a:tailEnd/>
          </a:ln>
        </p:spPr>
      </p:pic>
      <p:pic>
        <p:nvPicPr>
          <p:cNvPr id="329733" name="Picture 3"/>
          <p:cNvPicPr>
            <a:picLocks noChangeAspect="1" noChangeArrowheads="1"/>
          </p:cNvPicPr>
          <p:nvPr/>
        </p:nvPicPr>
        <p:blipFill>
          <a:blip r:embed="rId3" cstate="print"/>
          <a:srcRect/>
          <a:stretch>
            <a:fillRect/>
          </a:stretch>
        </p:blipFill>
        <p:spPr bwMode="auto">
          <a:xfrm>
            <a:off x="304800" y="2438400"/>
            <a:ext cx="8534400" cy="4419600"/>
          </a:xfrm>
          <a:prstGeom prst="rect">
            <a:avLst/>
          </a:prstGeom>
          <a:noFill/>
          <a:ln w="9525">
            <a:noFill/>
            <a:miter lim="800000"/>
            <a:headEnd/>
            <a:tailEnd/>
          </a:ln>
        </p:spPr>
      </p:pic>
      <p:pic>
        <p:nvPicPr>
          <p:cNvPr id="3329025" name="Picture 1"/>
          <p:cNvPicPr>
            <a:picLocks noChangeAspect="1" noChangeArrowheads="1"/>
          </p:cNvPicPr>
          <p:nvPr/>
        </p:nvPicPr>
        <p:blipFill>
          <a:blip r:embed="rId4" cstate="print"/>
          <a:srcRect/>
          <a:stretch>
            <a:fillRect/>
          </a:stretch>
        </p:blipFill>
        <p:spPr bwMode="auto">
          <a:xfrm>
            <a:off x="228600" y="0"/>
            <a:ext cx="8915400" cy="2438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9733"/>
                                        </p:tgtEl>
                                        <p:attrNameLst>
                                          <p:attrName>style.visibility</p:attrName>
                                        </p:attrNameLst>
                                      </p:cBhvr>
                                      <p:to>
                                        <p:strVal val="visible"/>
                                      </p:to>
                                    </p:set>
                                    <p:anim calcmode="lin" valueType="num">
                                      <p:cBhvr additive="base">
                                        <p:cTn id="7" dur="500" fill="hold"/>
                                        <p:tgtEl>
                                          <p:spTgt spid="329733"/>
                                        </p:tgtEl>
                                        <p:attrNameLst>
                                          <p:attrName>ppt_x</p:attrName>
                                        </p:attrNameLst>
                                      </p:cBhvr>
                                      <p:tavLst>
                                        <p:tav tm="0">
                                          <p:val>
                                            <p:strVal val="#ppt_x"/>
                                          </p:val>
                                        </p:tav>
                                        <p:tav tm="100000">
                                          <p:val>
                                            <p:strVal val="#ppt_x"/>
                                          </p:val>
                                        </p:tav>
                                      </p:tavLst>
                                    </p:anim>
                                    <p:anim calcmode="lin" valueType="num">
                                      <p:cBhvr additive="base">
                                        <p:cTn id="8" dur="500" fill="hold"/>
                                        <p:tgtEl>
                                          <p:spTgt spid="3297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29025"/>
                                        </p:tgtEl>
                                        <p:attrNameLst>
                                          <p:attrName>style.visibility</p:attrName>
                                        </p:attrNameLst>
                                      </p:cBhvr>
                                      <p:to>
                                        <p:strVal val="visible"/>
                                      </p:to>
                                    </p:set>
                                    <p:anim calcmode="lin" valueType="num">
                                      <p:cBhvr additive="base">
                                        <p:cTn id="13" dur="500" fill="hold"/>
                                        <p:tgtEl>
                                          <p:spTgt spid="3329025"/>
                                        </p:tgtEl>
                                        <p:attrNameLst>
                                          <p:attrName>ppt_x</p:attrName>
                                        </p:attrNameLst>
                                      </p:cBhvr>
                                      <p:tavLst>
                                        <p:tav tm="0">
                                          <p:val>
                                            <p:strVal val="#ppt_x"/>
                                          </p:val>
                                        </p:tav>
                                        <p:tav tm="100000">
                                          <p:val>
                                            <p:strVal val="#ppt_x"/>
                                          </p:val>
                                        </p:tav>
                                      </p:tavLst>
                                    </p:anim>
                                    <p:anim calcmode="lin" valueType="num">
                                      <p:cBhvr additive="base">
                                        <p:cTn id="14" dur="500" fill="hold"/>
                                        <p:tgtEl>
                                          <p:spTgt spid="33290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8979" name="Picture 1"/>
          <p:cNvPicPr>
            <a:picLocks noChangeAspect="1" noChangeArrowheads="1"/>
          </p:cNvPicPr>
          <p:nvPr/>
        </p:nvPicPr>
        <p:blipFill>
          <a:blip r:embed="rId2" cstate="print"/>
          <a:srcRect/>
          <a:stretch>
            <a:fillRect/>
          </a:stretch>
        </p:blipFill>
        <p:spPr bwMode="auto">
          <a:xfrm>
            <a:off x="228600" y="228600"/>
            <a:ext cx="6343650" cy="3714750"/>
          </a:xfrm>
          <a:prstGeom prst="rect">
            <a:avLst/>
          </a:prstGeom>
          <a:noFill/>
          <a:ln w="9525">
            <a:noFill/>
            <a:miter lim="800000"/>
            <a:headEnd/>
            <a:tailEnd/>
          </a:ln>
        </p:spPr>
      </p:pic>
      <p:sp>
        <p:nvSpPr>
          <p:cNvPr id="4" name="TextBox 3"/>
          <p:cNvSpPr txBox="1">
            <a:spLocks noChangeArrowheads="1"/>
          </p:cNvSpPr>
          <p:nvPr/>
        </p:nvSpPr>
        <p:spPr bwMode="auto">
          <a:xfrm>
            <a:off x="6781800" y="1752600"/>
            <a:ext cx="2362200" cy="1569660"/>
          </a:xfrm>
          <a:prstGeom prst="rect">
            <a:avLst/>
          </a:prstGeom>
          <a:noFill/>
          <a:ln w="9525">
            <a:noFill/>
            <a:miter lim="800000"/>
            <a:headEnd/>
            <a:tailEnd/>
          </a:ln>
        </p:spPr>
        <p:txBody>
          <a:bodyPr>
            <a:spAutoFit/>
          </a:bodyPr>
          <a:lstStyle/>
          <a:p>
            <a:r>
              <a:rPr lang="en-US" sz="3200" dirty="0" smtClean="0"/>
              <a:t>I</a:t>
            </a:r>
            <a:r>
              <a:rPr lang="en-US" sz="3200" baseline="-25000" dirty="0" smtClean="0"/>
              <a:t>1</a:t>
            </a:r>
            <a:r>
              <a:rPr lang="en-US" sz="3200" dirty="0" smtClean="0"/>
              <a:t> </a:t>
            </a:r>
            <a:r>
              <a:rPr lang="en-US" sz="3200" dirty="0"/>
              <a:t>and </a:t>
            </a:r>
            <a:r>
              <a:rPr lang="en-US" sz="3200" dirty="0" smtClean="0"/>
              <a:t>I</a:t>
            </a:r>
            <a:r>
              <a:rPr lang="en-US" sz="3200" baseline="-25000" dirty="0" smtClean="0"/>
              <a:t>2</a:t>
            </a:r>
            <a:r>
              <a:rPr lang="en-US" sz="3200" dirty="0" smtClean="0"/>
              <a:t> </a:t>
            </a:r>
            <a:r>
              <a:rPr lang="en-US" sz="3200" dirty="0"/>
              <a:t>are </a:t>
            </a:r>
            <a:r>
              <a:rPr lang="en-US" sz="3200" dirty="0" smtClean="0"/>
              <a:t>inputs:</a:t>
            </a:r>
          </a:p>
          <a:p>
            <a:r>
              <a:rPr lang="en-US" sz="3200" dirty="0" smtClean="0"/>
              <a:t> </a:t>
            </a:r>
            <a:r>
              <a:rPr lang="en-US" sz="3200" dirty="0"/>
              <a:t>0.6, 0.1</a:t>
            </a:r>
          </a:p>
        </p:txBody>
      </p:sp>
      <p:pic>
        <p:nvPicPr>
          <p:cNvPr id="3328001" name="Picture 1"/>
          <p:cNvPicPr>
            <a:picLocks noChangeAspect="1" noChangeArrowheads="1"/>
          </p:cNvPicPr>
          <p:nvPr/>
        </p:nvPicPr>
        <p:blipFill>
          <a:blip r:embed="rId3" cstate="print"/>
          <a:srcRect/>
          <a:stretch>
            <a:fillRect/>
          </a:stretch>
        </p:blipFill>
        <p:spPr bwMode="auto">
          <a:xfrm>
            <a:off x="0" y="4038600"/>
            <a:ext cx="9144000" cy="25812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38979"/>
                                        </p:tgtEl>
                                        <p:attrNameLst>
                                          <p:attrName>style.visibility</p:attrName>
                                        </p:attrNameLst>
                                      </p:cBhvr>
                                      <p:to>
                                        <p:strVal val="visible"/>
                                      </p:to>
                                    </p:set>
                                    <p:anim calcmode="lin" valueType="num">
                                      <p:cBhvr additive="base">
                                        <p:cTn id="7" dur="500" fill="hold"/>
                                        <p:tgtEl>
                                          <p:spTgt spid="638979"/>
                                        </p:tgtEl>
                                        <p:attrNameLst>
                                          <p:attrName>ppt_x</p:attrName>
                                        </p:attrNameLst>
                                      </p:cBhvr>
                                      <p:tavLst>
                                        <p:tav tm="0">
                                          <p:val>
                                            <p:strVal val="#ppt_x"/>
                                          </p:val>
                                        </p:tav>
                                        <p:tav tm="100000">
                                          <p:val>
                                            <p:strVal val="#ppt_x"/>
                                          </p:val>
                                        </p:tav>
                                      </p:tavLst>
                                    </p:anim>
                                    <p:anim calcmode="lin" valueType="num">
                                      <p:cBhvr additive="base">
                                        <p:cTn id="8" dur="500" fill="hold"/>
                                        <p:tgtEl>
                                          <p:spTgt spid="63897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title"/>
          </p:nvPr>
        </p:nvSpPr>
        <p:spPr>
          <a:xfrm>
            <a:off x="0" y="0"/>
            <a:ext cx="9144000" cy="1143000"/>
          </a:xfrm>
        </p:spPr>
        <p:txBody>
          <a:bodyPr/>
          <a:lstStyle/>
          <a:p>
            <a:pPr algn="l" eaLnBrk="1" hangingPunct="1"/>
            <a:r>
              <a:rPr lang="en-US" altLang="ko-KR" sz="3200" b="1" dirty="0" smtClean="0">
                <a:solidFill>
                  <a:srgbClr val="0070C0"/>
                </a:solidFill>
                <a:ea typeface="Gulim" pitchFamily="34" charset="-127"/>
              </a:rPr>
              <a:t>REMARKS ON THE BACKPROPAGATION ALGORITHM </a:t>
            </a:r>
            <a:endParaRPr lang="en-US" sz="3200" b="1" dirty="0" smtClean="0">
              <a:solidFill>
                <a:srgbClr val="0070C0"/>
              </a:solidFill>
            </a:endParaRPr>
          </a:p>
        </p:txBody>
      </p:sp>
      <p:sp>
        <p:nvSpPr>
          <p:cNvPr id="765955" name="Rectangle 3"/>
          <p:cNvSpPr>
            <a:spLocks noGrp="1" noChangeArrowheads="1"/>
          </p:cNvSpPr>
          <p:nvPr>
            <p:ph type="body" idx="1"/>
          </p:nvPr>
        </p:nvSpPr>
        <p:spPr>
          <a:xfrm>
            <a:off x="0" y="1066800"/>
            <a:ext cx="9144000" cy="5791200"/>
          </a:xfrm>
        </p:spPr>
        <p:txBody>
          <a:bodyPr>
            <a:normAutofit fontScale="92500" lnSpcReduction="10000"/>
          </a:bodyPr>
          <a:lstStyle/>
          <a:p>
            <a:pPr eaLnBrk="1" hangingPunct="1"/>
            <a:r>
              <a:rPr lang="en-US" altLang="ko-KR" sz="3600" b="1" dirty="0" smtClean="0">
                <a:solidFill>
                  <a:srgbClr val="FF0000"/>
                </a:solidFill>
                <a:ea typeface="Gulim" pitchFamily="34" charset="-127"/>
              </a:rPr>
              <a:t>Convergence and Local Minima</a:t>
            </a:r>
            <a:endParaRPr lang="en-US" altLang="ko-KR" sz="3600" dirty="0" smtClean="0">
              <a:solidFill>
                <a:srgbClr val="FF0000"/>
              </a:solidFill>
              <a:ea typeface="Gulim" pitchFamily="34" charset="-127"/>
            </a:endParaRPr>
          </a:p>
          <a:p>
            <a:pPr lvl="1" eaLnBrk="1" hangingPunct="1"/>
            <a:r>
              <a:rPr lang="en-US" altLang="ko-KR" sz="3600" dirty="0" smtClean="0">
                <a:ea typeface="Gulim" pitchFamily="34" charset="-127"/>
              </a:rPr>
              <a:t>May converge  to some </a:t>
            </a:r>
            <a:r>
              <a:rPr lang="en-US" altLang="ko-KR" sz="3600" b="1" dirty="0" smtClean="0">
                <a:solidFill>
                  <a:srgbClr val="FF0000"/>
                </a:solidFill>
                <a:ea typeface="Gulim" pitchFamily="34" charset="-127"/>
              </a:rPr>
              <a:t>local minimum</a:t>
            </a:r>
          </a:p>
          <a:p>
            <a:pPr lvl="2" eaLnBrk="1" hangingPunct="1"/>
            <a:r>
              <a:rPr lang="en-US" altLang="ko-KR" sz="3200" dirty="0" smtClean="0">
                <a:ea typeface="Gulim" pitchFamily="34" charset="-127"/>
              </a:rPr>
              <a:t>  </a:t>
            </a:r>
            <a:r>
              <a:rPr lang="en-US" altLang="ko-KR" sz="3200" b="1" dirty="0" smtClean="0">
                <a:ea typeface="Gulim" pitchFamily="34" charset="-127"/>
              </a:rPr>
              <a:t>Perhaps not </a:t>
            </a:r>
            <a:r>
              <a:rPr lang="en-US" altLang="ko-KR" sz="3200" b="1" dirty="0" smtClean="0">
                <a:solidFill>
                  <a:srgbClr val="FF0000"/>
                </a:solidFill>
                <a:ea typeface="Gulim" pitchFamily="34" charset="-127"/>
              </a:rPr>
              <a:t>global minimum</a:t>
            </a:r>
            <a:r>
              <a:rPr lang="en-US" altLang="ko-KR" sz="3200" b="1" dirty="0" smtClean="0">
                <a:ea typeface="Gulim" pitchFamily="34" charset="-127"/>
              </a:rPr>
              <a:t>...</a:t>
            </a:r>
          </a:p>
          <a:p>
            <a:pPr lvl="2" eaLnBrk="1" hangingPunct="1"/>
            <a:endParaRPr lang="en-US" altLang="ko-KR" sz="3200" dirty="0" smtClean="0">
              <a:ea typeface="Gulim" pitchFamily="34" charset="-127"/>
            </a:endParaRPr>
          </a:p>
          <a:p>
            <a:pPr lvl="1" eaLnBrk="1" hangingPunct="1"/>
            <a:r>
              <a:rPr lang="en-US" altLang="ko-KR" sz="3600" b="1" dirty="0" smtClean="0">
                <a:ea typeface="Gulim" pitchFamily="34" charset="-127"/>
              </a:rPr>
              <a:t>Heuristics to alleviate the problem of local minima</a:t>
            </a:r>
          </a:p>
          <a:p>
            <a:pPr lvl="2" eaLnBrk="1" hangingPunct="1"/>
            <a:r>
              <a:rPr lang="en-US" altLang="ko-KR" sz="3900" dirty="0" smtClean="0">
                <a:ea typeface="Gulim" pitchFamily="34" charset="-127"/>
              </a:rPr>
              <a:t>  </a:t>
            </a:r>
            <a:r>
              <a:rPr lang="en-US" altLang="ko-KR" sz="3900" b="1" dirty="0" smtClean="0">
                <a:ea typeface="Gulim" pitchFamily="34" charset="-127"/>
              </a:rPr>
              <a:t>Add </a:t>
            </a:r>
            <a:r>
              <a:rPr lang="en-US" altLang="ko-KR" sz="3900" b="1" dirty="0" smtClean="0">
                <a:solidFill>
                  <a:srgbClr val="FF0000"/>
                </a:solidFill>
                <a:ea typeface="Gulim" pitchFamily="34" charset="-127"/>
              </a:rPr>
              <a:t>momentum</a:t>
            </a:r>
          </a:p>
          <a:p>
            <a:pPr lvl="2" eaLnBrk="1" hangingPunct="1"/>
            <a:r>
              <a:rPr lang="en-US" altLang="ko-KR" sz="3900" b="1" dirty="0" smtClean="0">
                <a:solidFill>
                  <a:srgbClr val="FF0000"/>
                </a:solidFill>
                <a:ea typeface="Gulim" pitchFamily="34" charset="-127"/>
              </a:rPr>
              <a:t>Use adaptive learning rate</a:t>
            </a:r>
          </a:p>
          <a:p>
            <a:pPr lvl="2" eaLnBrk="1" hangingPunct="1"/>
            <a:r>
              <a:rPr lang="en-US" altLang="ko-KR" sz="3900" b="1" dirty="0" smtClean="0">
                <a:ea typeface="Gulim" pitchFamily="34" charset="-127"/>
              </a:rPr>
              <a:t>Train </a:t>
            </a:r>
            <a:r>
              <a:rPr lang="en-US" altLang="ko-KR" sz="3900" b="1" dirty="0" smtClean="0">
                <a:solidFill>
                  <a:srgbClr val="FF0000"/>
                </a:solidFill>
                <a:ea typeface="Gulim" pitchFamily="34" charset="-127"/>
              </a:rPr>
              <a:t>multiple nets </a:t>
            </a:r>
            <a:r>
              <a:rPr lang="en-US" altLang="ko-KR" sz="3900" b="1" dirty="0" smtClean="0">
                <a:ea typeface="Gulim" pitchFamily="34" charset="-127"/>
              </a:rPr>
              <a:t>with </a:t>
            </a:r>
            <a:r>
              <a:rPr lang="en-US" altLang="ko-KR" sz="3900" b="1" dirty="0" smtClean="0">
                <a:solidFill>
                  <a:srgbClr val="FF0000"/>
                </a:solidFill>
                <a:ea typeface="Gulim" pitchFamily="34" charset="-127"/>
              </a:rPr>
              <a:t>different initial weights</a:t>
            </a:r>
            <a:r>
              <a:rPr lang="en-US" altLang="ko-KR" sz="3900" b="1" dirty="0" smtClean="0">
                <a:ea typeface="Gulim" pitchFamily="34" charset="-127"/>
              </a:rPr>
              <a:t> using the same data.</a:t>
            </a:r>
            <a:endParaRPr lang="en-US" sz="39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65954"/>
                                        </p:tgtEl>
                                        <p:attrNameLst>
                                          <p:attrName>style.visibility</p:attrName>
                                        </p:attrNameLst>
                                      </p:cBhvr>
                                      <p:to>
                                        <p:strVal val="visible"/>
                                      </p:to>
                                    </p:set>
                                    <p:anim calcmode="lin" valueType="num">
                                      <p:cBhvr additive="base">
                                        <p:cTn id="7" dur="500" fill="hold"/>
                                        <p:tgtEl>
                                          <p:spTgt spid="765954"/>
                                        </p:tgtEl>
                                        <p:attrNameLst>
                                          <p:attrName>ppt_x</p:attrName>
                                        </p:attrNameLst>
                                      </p:cBhvr>
                                      <p:tavLst>
                                        <p:tav tm="0">
                                          <p:val>
                                            <p:strVal val="#ppt_x"/>
                                          </p:val>
                                        </p:tav>
                                        <p:tav tm="100000">
                                          <p:val>
                                            <p:strVal val="#ppt_x"/>
                                          </p:val>
                                        </p:tav>
                                      </p:tavLst>
                                    </p:anim>
                                    <p:anim calcmode="lin" valueType="num">
                                      <p:cBhvr additive="base">
                                        <p:cTn id="8" dur="500" fill="hold"/>
                                        <p:tgtEl>
                                          <p:spTgt spid="7659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65955">
                                            <p:txEl>
                                              <p:pRg st="0" end="0"/>
                                            </p:txEl>
                                          </p:spTgt>
                                        </p:tgtEl>
                                        <p:attrNameLst>
                                          <p:attrName>style.visibility</p:attrName>
                                        </p:attrNameLst>
                                      </p:cBhvr>
                                      <p:to>
                                        <p:strVal val="visible"/>
                                      </p:to>
                                    </p:set>
                                    <p:anim calcmode="lin" valueType="num">
                                      <p:cBhvr additive="base">
                                        <p:cTn id="13" dur="500" fill="hold"/>
                                        <p:tgtEl>
                                          <p:spTgt spid="76595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65955">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65955">
                                            <p:txEl>
                                              <p:pRg st="1" end="1"/>
                                            </p:txEl>
                                          </p:spTgt>
                                        </p:tgtEl>
                                        <p:attrNameLst>
                                          <p:attrName>style.visibility</p:attrName>
                                        </p:attrNameLst>
                                      </p:cBhvr>
                                      <p:to>
                                        <p:strVal val="visible"/>
                                      </p:to>
                                    </p:set>
                                    <p:anim calcmode="lin" valueType="num">
                                      <p:cBhvr additive="base">
                                        <p:cTn id="17" dur="500" fill="hold"/>
                                        <p:tgtEl>
                                          <p:spTgt spid="765955">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65955">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65955">
                                            <p:txEl>
                                              <p:pRg st="2" end="2"/>
                                            </p:txEl>
                                          </p:spTgt>
                                        </p:tgtEl>
                                        <p:attrNameLst>
                                          <p:attrName>style.visibility</p:attrName>
                                        </p:attrNameLst>
                                      </p:cBhvr>
                                      <p:to>
                                        <p:strVal val="visible"/>
                                      </p:to>
                                    </p:set>
                                    <p:anim calcmode="lin" valueType="num">
                                      <p:cBhvr additive="base">
                                        <p:cTn id="21" dur="500" fill="hold"/>
                                        <p:tgtEl>
                                          <p:spTgt spid="765955">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659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65955">
                                            <p:txEl>
                                              <p:pRg st="4" end="4"/>
                                            </p:txEl>
                                          </p:spTgt>
                                        </p:tgtEl>
                                        <p:attrNameLst>
                                          <p:attrName>style.visibility</p:attrName>
                                        </p:attrNameLst>
                                      </p:cBhvr>
                                      <p:to>
                                        <p:strVal val="visible"/>
                                      </p:to>
                                    </p:set>
                                    <p:anim calcmode="lin" valueType="num">
                                      <p:cBhvr additive="base">
                                        <p:cTn id="27" dur="500" fill="hold"/>
                                        <p:tgtEl>
                                          <p:spTgt spid="76595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6595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65955">
                                            <p:txEl>
                                              <p:pRg st="5" end="5"/>
                                            </p:txEl>
                                          </p:spTgt>
                                        </p:tgtEl>
                                        <p:attrNameLst>
                                          <p:attrName>style.visibility</p:attrName>
                                        </p:attrNameLst>
                                      </p:cBhvr>
                                      <p:to>
                                        <p:strVal val="visible"/>
                                      </p:to>
                                    </p:set>
                                    <p:anim calcmode="lin" valueType="num">
                                      <p:cBhvr additive="base">
                                        <p:cTn id="33" dur="500" fill="hold"/>
                                        <p:tgtEl>
                                          <p:spTgt spid="765955">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595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65955">
                                            <p:txEl>
                                              <p:pRg st="6" end="6"/>
                                            </p:txEl>
                                          </p:spTgt>
                                        </p:tgtEl>
                                        <p:attrNameLst>
                                          <p:attrName>style.visibility</p:attrName>
                                        </p:attrNameLst>
                                      </p:cBhvr>
                                      <p:to>
                                        <p:strVal val="visible"/>
                                      </p:to>
                                    </p:set>
                                    <p:anim calcmode="lin" valueType="num">
                                      <p:cBhvr additive="base">
                                        <p:cTn id="39" dur="500" fill="hold"/>
                                        <p:tgtEl>
                                          <p:spTgt spid="765955">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65955">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765955">
                                            <p:txEl>
                                              <p:pRg st="7" end="7"/>
                                            </p:txEl>
                                          </p:spTgt>
                                        </p:tgtEl>
                                        <p:attrNameLst>
                                          <p:attrName>style.visibility</p:attrName>
                                        </p:attrNameLst>
                                      </p:cBhvr>
                                      <p:to>
                                        <p:strVal val="visible"/>
                                      </p:to>
                                    </p:set>
                                    <p:anim calcmode="lin" valueType="num">
                                      <p:cBhvr additive="base">
                                        <p:cTn id="43" dur="500" fill="hold"/>
                                        <p:tgtEl>
                                          <p:spTgt spid="765955">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6595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95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94085"/>
          </a:xfrm>
          <a:prstGeom prst="rect">
            <a:avLst/>
          </a:prstGeom>
        </p:spPr>
        <p:txBody>
          <a:bodyPr wrap="square">
            <a:spAutoFit/>
          </a:bodyPr>
          <a:lstStyle/>
          <a:p>
            <a:r>
              <a:rPr lang="en-US" sz="3200" b="1" dirty="0" smtClean="0"/>
              <a:t>If the change of the cost function gradient between successive iteration steps is not smooth but oscillatory, leading to slow convergence. </a:t>
            </a:r>
          </a:p>
          <a:p>
            <a:endParaRPr lang="en-US" sz="3200" b="1" dirty="0" smtClean="0"/>
          </a:p>
          <a:p>
            <a:r>
              <a:rPr lang="en-US" sz="3200" b="1" dirty="0" smtClean="0"/>
              <a:t>One way to overcome this problem is to use a </a:t>
            </a:r>
            <a:r>
              <a:rPr lang="en-US" sz="3200" b="1" i="1" dirty="0" smtClean="0">
                <a:solidFill>
                  <a:srgbClr val="FF0000"/>
                </a:solidFill>
              </a:rPr>
              <a:t>momentum term</a:t>
            </a:r>
            <a:r>
              <a:rPr lang="en-US" sz="3200" b="1" dirty="0" smtClean="0"/>
              <a:t> that smoothes out the oscillatory behavior and speeds up the convergence.</a:t>
            </a:r>
          </a:p>
          <a:p>
            <a:endParaRPr lang="en-US" sz="3200" b="1" dirty="0" smtClean="0"/>
          </a:p>
          <a:p>
            <a:r>
              <a:rPr lang="en-US" sz="3200" b="1" dirty="0" smtClean="0"/>
              <a:t>Momentum is a heavy ball rolling down the same hill. The added inertia acts both as a smoother and an accelerator, dampening oscillations and causing us to barrel through narrow valleys, small humps and local minima</a:t>
            </a:r>
            <a:r>
              <a:rPr lang="en-US" sz="3200" dirty="0" smtClean="0"/>
              <a:t>. </a:t>
            </a:r>
            <a:endParaRPr lang="en-US" sz="3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533400" y="-304800"/>
            <a:ext cx="8229600" cy="1143000"/>
          </a:xfrm>
        </p:spPr>
        <p:txBody>
          <a:bodyPr/>
          <a:lstStyle/>
          <a:p>
            <a:pPr eaLnBrk="1" hangingPunct="1"/>
            <a:r>
              <a:rPr lang="en-GB" b="1" dirty="0" smtClean="0">
                <a:solidFill>
                  <a:srgbClr val="FF0000"/>
                </a:solidFill>
              </a:rPr>
              <a:t>Momentum in </a:t>
            </a:r>
            <a:r>
              <a:rPr lang="en-GB" b="1" dirty="0" err="1" smtClean="0">
                <a:solidFill>
                  <a:srgbClr val="FF0000"/>
                </a:solidFill>
              </a:rPr>
              <a:t>Backpropagation</a:t>
            </a:r>
            <a:endParaRPr lang="en-GB" b="1" dirty="0" smtClean="0">
              <a:solidFill>
                <a:srgbClr val="FF0000"/>
              </a:solidFill>
            </a:endParaRPr>
          </a:p>
        </p:txBody>
      </p:sp>
      <p:sp>
        <p:nvSpPr>
          <p:cNvPr id="246787" name="Rectangle 3"/>
          <p:cNvSpPr>
            <a:spLocks noGrp="1" noChangeArrowheads="1"/>
          </p:cNvSpPr>
          <p:nvPr>
            <p:ph type="body" idx="1"/>
          </p:nvPr>
        </p:nvSpPr>
        <p:spPr>
          <a:xfrm>
            <a:off x="0" y="1066800"/>
            <a:ext cx="9144000" cy="6172200"/>
          </a:xfrm>
        </p:spPr>
        <p:txBody>
          <a:bodyPr>
            <a:normAutofit/>
          </a:bodyPr>
          <a:lstStyle/>
          <a:p>
            <a:r>
              <a:rPr lang="en-US" b="1" dirty="0" smtClean="0"/>
              <a:t>In </a:t>
            </a:r>
            <a:r>
              <a:rPr lang="en-US" b="1" dirty="0" smtClean="0">
                <a:solidFill>
                  <a:srgbClr val="FF0000"/>
                </a:solidFill>
              </a:rPr>
              <a:t>BPA with momentum</a:t>
            </a:r>
            <a:r>
              <a:rPr lang="en-US" b="1" dirty="0" smtClean="0"/>
              <a:t>, the weight change is in a direction  that is a </a:t>
            </a:r>
            <a:r>
              <a:rPr lang="en-US" b="1" i="1" dirty="0" smtClean="0">
                <a:solidFill>
                  <a:srgbClr val="FF0000"/>
                </a:solidFill>
              </a:rPr>
              <a:t>combination of the current gradient and previous gradient. </a:t>
            </a:r>
          </a:p>
          <a:p>
            <a:endParaRPr lang="en-US" b="1" i="1" dirty="0" smtClean="0">
              <a:solidFill>
                <a:srgbClr val="FF0000"/>
              </a:solidFill>
            </a:endParaRPr>
          </a:p>
          <a:p>
            <a:pPr eaLnBrk="1" hangingPunct="1"/>
            <a:r>
              <a:rPr lang="en-GB" sz="3600" b="1" dirty="0" smtClean="0"/>
              <a:t>For each weight</a:t>
            </a:r>
          </a:p>
          <a:p>
            <a:pPr lvl="1" eaLnBrk="1" hangingPunct="1"/>
            <a:r>
              <a:rPr lang="en-GB" sz="3200" b="1" i="1" dirty="0" smtClean="0">
                <a:solidFill>
                  <a:srgbClr val="FF0000"/>
                </a:solidFill>
              </a:rPr>
              <a:t>Remember what was added in the previous epoch</a:t>
            </a:r>
          </a:p>
          <a:p>
            <a:pPr eaLnBrk="1" hangingPunct="1"/>
            <a:r>
              <a:rPr lang="en-GB" sz="3600" b="1" dirty="0" smtClean="0"/>
              <a:t>In the current epoch</a:t>
            </a:r>
          </a:p>
          <a:p>
            <a:pPr lvl="1" eaLnBrk="1" hangingPunct="1"/>
            <a:r>
              <a:rPr lang="en-GB" sz="3200" b="1" i="1" dirty="0" smtClean="0">
                <a:solidFill>
                  <a:srgbClr val="FF0000"/>
                </a:solidFill>
              </a:rPr>
              <a:t>Add on a small amount of the previous </a:t>
            </a:r>
            <a:r>
              <a:rPr lang="en-GB" sz="3200" b="1" i="1" dirty="0" err="1" smtClean="0">
                <a:solidFill>
                  <a:srgbClr val="FF0000"/>
                </a:solidFill>
                <a:cs typeface="Arial" pitchFamily="34" charset="0"/>
              </a:rPr>
              <a:t>Δw</a:t>
            </a:r>
            <a:endParaRPr lang="en-GB" sz="3200" b="1" i="1" dirty="0" smtClean="0">
              <a:solidFill>
                <a:srgbClr val="FF0000"/>
              </a:solidFill>
              <a:cs typeface="Arial" pitchFamily="34" charset="0"/>
            </a:endParaRPr>
          </a:p>
          <a:p>
            <a:endParaRPr lang="en-US" b="1" i="1" dirty="0" smtClean="0">
              <a:solidFill>
                <a:srgbClr val="FF0000"/>
              </a:solidFill>
            </a:endParaRPr>
          </a:p>
          <a:p>
            <a:pPr lvl="1" eaLnBrk="1" hangingPunct="1"/>
            <a:endParaRPr lang="en-GB" sz="3200" b="1" dirty="0" smtClean="0">
              <a:cs typeface="Arial" pitchFamily="34" charset="0"/>
            </a:endParaRPr>
          </a:p>
          <a:p>
            <a:pPr lvl="1" eaLnBrk="1" hangingPunct="1"/>
            <a:endParaRPr lang="en-GB" sz="3200" b="1" dirty="0" smtClean="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6786"/>
                                        </p:tgtEl>
                                        <p:attrNameLst>
                                          <p:attrName>style.visibility</p:attrName>
                                        </p:attrNameLst>
                                      </p:cBhvr>
                                      <p:to>
                                        <p:strVal val="visible"/>
                                      </p:to>
                                    </p:set>
                                    <p:anim calcmode="lin" valueType="num">
                                      <p:cBhvr additive="base">
                                        <p:cTn id="7" dur="500" fill="hold"/>
                                        <p:tgtEl>
                                          <p:spTgt spid="246786"/>
                                        </p:tgtEl>
                                        <p:attrNameLst>
                                          <p:attrName>ppt_x</p:attrName>
                                        </p:attrNameLst>
                                      </p:cBhvr>
                                      <p:tavLst>
                                        <p:tav tm="0">
                                          <p:val>
                                            <p:strVal val="#ppt_x"/>
                                          </p:val>
                                        </p:tav>
                                        <p:tav tm="100000">
                                          <p:val>
                                            <p:strVal val="#ppt_x"/>
                                          </p:val>
                                        </p:tav>
                                      </p:tavLst>
                                    </p:anim>
                                    <p:anim calcmode="lin" valueType="num">
                                      <p:cBhvr additive="base">
                                        <p:cTn id="8" dur="500" fill="hold"/>
                                        <p:tgtEl>
                                          <p:spTgt spid="2467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6787">
                                            <p:txEl>
                                              <p:pRg st="0" end="0"/>
                                            </p:txEl>
                                          </p:spTgt>
                                        </p:tgtEl>
                                        <p:attrNameLst>
                                          <p:attrName>style.visibility</p:attrName>
                                        </p:attrNameLst>
                                      </p:cBhvr>
                                      <p:to>
                                        <p:strVal val="visible"/>
                                      </p:to>
                                    </p:set>
                                    <p:anim calcmode="lin" valueType="num">
                                      <p:cBhvr additive="base">
                                        <p:cTn id="13" dur="500" fill="hold"/>
                                        <p:tgtEl>
                                          <p:spTgt spid="24678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67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46787">
                                            <p:txEl>
                                              <p:pRg st="2" end="2"/>
                                            </p:txEl>
                                          </p:spTgt>
                                        </p:tgtEl>
                                        <p:attrNameLst>
                                          <p:attrName>style.visibility</p:attrName>
                                        </p:attrNameLst>
                                      </p:cBhvr>
                                      <p:to>
                                        <p:strVal val="visible"/>
                                      </p:to>
                                    </p:set>
                                    <p:anim calcmode="lin" valueType="num">
                                      <p:cBhvr additive="base">
                                        <p:cTn id="19" dur="500" fill="hold"/>
                                        <p:tgtEl>
                                          <p:spTgt spid="24678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46787">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6787">
                                            <p:txEl>
                                              <p:pRg st="3" end="3"/>
                                            </p:txEl>
                                          </p:spTgt>
                                        </p:tgtEl>
                                        <p:attrNameLst>
                                          <p:attrName>style.visibility</p:attrName>
                                        </p:attrNameLst>
                                      </p:cBhvr>
                                      <p:to>
                                        <p:strVal val="visible"/>
                                      </p:to>
                                    </p:set>
                                    <p:anim calcmode="lin" valueType="num">
                                      <p:cBhvr additive="base">
                                        <p:cTn id="23" dur="500" fill="hold"/>
                                        <p:tgtEl>
                                          <p:spTgt spid="24678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4678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46787">
                                            <p:txEl>
                                              <p:pRg st="4" end="4"/>
                                            </p:txEl>
                                          </p:spTgt>
                                        </p:tgtEl>
                                        <p:attrNameLst>
                                          <p:attrName>style.visibility</p:attrName>
                                        </p:attrNameLst>
                                      </p:cBhvr>
                                      <p:to>
                                        <p:strVal val="visible"/>
                                      </p:to>
                                    </p:set>
                                    <p:anim calcmode="lin" valueType="num">
                                      <p:cBhvr additive="base">
                                        <p:cTn id="29" dur="500" fill="hold"/>
                                        <p:tgtEl>
                                          <p:spTgt spid="246787">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46787">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46787">
                                            <p:txEl>
                                              <p:pRg st="5" end="5"/>
                                            </p:txEl>
                                          </p:spTgt>
                                        </p:tgtEl>
                                        <p:attrNameLst>
                                          <p:attrName>style.visibility</p:attrName>
                                        </p:attrNameLst>
                                      </p:cBhvr>
                                      <p:to>
                                        <p:strVal val="visible"/>
                                      </p:to>
                                    </p:set>
                                    <p:anim calcmode="lin" valueType="num">
                                      <p:cBhvr additive="base">
                                        <p:cTn id="33" dur="500" fill="hold"/>
                                        <p:tgtEl>
                                          <p:spTgt spid="246787">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4678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288340"/>
            <a:ext cx="8991600" cy="1569660"/>
          </a:xfrm>
          <a:prstGeom prst="rect">
            <a:avLst/>
          </a:prstGeom>
        </p:spPr>
        <p:txBody>
          <a:bodyPr wrap="square">
            <a:spAutoFit/>
          </a:bodyPr>
          <a:lstStyle/>
          <a:p>
            <a:pPr lvl="1"/>
            <a:r>
              <a:rPr lang="en-US" altLang="ko-KR" sz="3200" b="1" dirty="0" smtClean="0">
                <a:latin typeface="Calibri" pitchFamily="34" charset="0"/>
                <a:ea typeface="Gulim" pitchFamily="34" charset="-127"/>
              </a:rPr>
              <a:t>- </a:t>
            </a:r>
            <a:r>
              <a:rPr lang="en-US" altLang="ko-KR" sz="3200" b="1" i="1" dirty="0" smtClean="0">
                <a:solidFill>
                  <a:srgbClr val="FF0000"/>
                </a:solidFill>
                <a:latin typeface="Calibri" pitchFamily="34" charset="0"/>
                <a:ea typeface="Gulim" pitchFamily="34" charset="-127"/>
              </a:rPr>
              <a:t>n</a:t>
            </a:r>
            <a:r>
              <a:rPr lang="en-US" altLang="ko-KR" sz="3200" b="1" i="1" baseline="30000" dirty="0" smtClean="0">
                <a:solidFill>
                  <a:srgbClr val="FF0000"/>
                </a:solidFill>
                <a:latin typeface="Calibri" pitchFamily="34" charset="0"/>
                <a:ea typeface="Gulim" pitchFamily="34" charset="-127"/>
              </a:rPr>
              <a:t>th</a:t>
            </a:r>
            <a:r>
              <a:rPr lang="en-US" altLang="ko-KR" sz="3200" b="1" dirty="0" smtClean="0">
                <a:solidFill>
                  <a:srgbClr val="FF0000"/>
                </a:solidFill>
                <a:latin typeface="Calibri" pitchFamily="34" charset="0"/>
                <a:ea typeface="Gulim" pitchFamily="34" charset="-127"/>
              </a:rPr>
              <a:t> iteration update depend on (</a:t>
            </a:r>
            <a:r>
              <a:rPr lang="en-US" altLang="ko-KR" sz="3200" b="1" i="1" dirty="0" smtClean="0">
                <a:solidFill>
                  <a:srgbClr val="FF0000"/>
                </a:solidFill>
                <a:latin typeface="Calibri" pitchFamily="34" charset="0"/>
                <a:ea typeface="Gulim" pitchFamily="34" charset="-127"/>
              </a:rPr>
              <a:t>n-1</a:t>
            </a:r>
            <a:r>
              <a:rPr lang="en-US" altLang="ko-KR" sz="3200" b="1" dirty="0" smtClean="0">
                <a:solidFill>
                  <a:srgbClr val="FF0000"/>
                </a:solidFill>
                <a:latin typeface="Calibri" pitchFamily="34" charset="0"/>
                <a:ea typeface="Gulim" pitchFamily="34" charset="-127"/>
              </a:rPr>
              <a:t>)</a:t>
            </a:r>
            <a:r>
              <a:rPr lang="en-US" altLang="ko-KR" sz="3200" b="1" baseline="30000" dirty="0" err="1" smtClean="0">
                <a:solidFill>
                  <a:srgbClr val="FF0000"/>
                </a:solidFill>
                <a:latin typeface="Calibri" pitchFamily="34" charset="0"/>
                <a:ea typeface="Gulim" pitchFamily="34" charset="-127"/>
              </a:rPr>
              <a:t>th</a:t>
            </a:r>
            <a:r>
              <a:rPr lang="en-US" altLang="ko-KR" sz="3200" b="1" dirty="0" smtClean="0">
                <a:solidFill>
                  <a:srgbClr val="FF0000"/>
                </a:solidFill>
                <a:latin typeface="Calibri" pitchFamily="34" charset="0"/>
                <a:ea typeface="Gulim" pitchFamily="34" charset="-127"/>
              </a:rPr>
              <a:t> iteration</a:t>
            </a:r>
          </a:p>
          <a:p>
            <a:pPr lvl="1"/>
            <a:r>
              <a:rPr lang="en-US" altLang="ko-KR" sz="3200" b="1" dirty="0" smtClean="0">
                <a:latin typeface="Calibri" pitchFamily="34" charset="0"/>
                <a:ea typeface="Gulim" pitchFamily="34" charset="-127"/>
              </a:rPr>
              <a:t>- </a:t>
            </a:r>
            <a:r>
              <a:rPr lang="el-GR" altLang="ko-KR" sz="3200" b="1" dirty="0" smtClean="0">
                <a:latin typeface="Calibri" pitchFamily="34" charset="0"/>
                <a:ea typeface="Gulim" pitchFamily="34" charset="-127"/>
              </a:rPr>
              <a:t>γ</a:t>
            </a:r>
            <a:r>
              <a:rPr lang="en-US" altLang="ko-KR" sz="3200" b="1" dirty="0" smtClean="0">
                <a:latin typeface="Calibri" pitchFamily="34" charset="0"/>
                <a:ea typeface="Gulim" pitchFamily="34" charset="-127"/>
              </a:rPr>
              <a:t>: constant between 0 and 1 is called the </a:t>
            </a:r>
            <a:r>
              <a:rPr lang="en-US" altLang="ko-KR" sz="3200" b="1" i="1" dirty="0" smtClean="0">
                <a:solidFill>
                  <a:srgbClr val="FF0000"/>
                </a:solidFill>
                <a:latin typeface="Calibri" pitchFamily="34" charset="0"/>
                <a:ea typeface="Gulim" pitchFamily="34" charset="-127"/>
              </a:rPr>
              <a:t>momentum ( typical value 0.6 to 0.9).</a:t>
            </a:r>
            <a:endParaRPr lang="en-US" altLang="ko-KR" sz="3200" b="1" i="1" dirty="0">
              <a:solidFill>
                <a:srgbClr val="FF0000"/>
              </a:solidFill>
              <a:latin typeface="Calibri" pitchFamily="34" charset="0"/>
              <a:ea typeface="Gulim" pitchFamily="34" charset="-127"/>
            </a:endParaRPr>
          </a:p>
        </p:txBody>
      </p:sp>
      <p:pic>
        <p:nvPicPr>
          <p:cNvPr id="2419715" name="Picture 3"/>
          <p:cNvPicPr>
            <a:picLocks noChangeAspect="1" noChangeArrowheads="1"/>
          </p:cNvPicPr>
          <p:nvPr/>
        </p:nvPicPr>
        <p:blipFill>
          <a:blip r:embed="rId2" cstate="print"/>
          <a:srcRect/>
          <a:stretch>
            <a:fillRect/>
          </a:stretch>
        </p:blipFill>
        <p:spPr bwMode="auto">
          <a:xfrm>
            <a:off x="0" y="1"/>
            <a:ext cx="9067800" cy="5105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19715"/>
                                        </p:tgtEl>
                                        <p:attrNameLst>
                                          <p:attrName>style.visibility</p:attrName>
                                        </p:attrNameLst>
                                      </p:cBhvr>
                                      <p:to>
                                        <p:strVal val="visible"/>
                                      </p:to>
                                    </p:set>
                                    <p:anim calcmode="lin" valueType="num">
                                      <p:cBhvr additive="base">
                                        <p:cTn id="7" dur="500" fill="hold"/>
                                        <p:tgtEl>
                                          <p:spTgt spid="2419715"/>
                                        </p:tgtEl>
                                        <p:attrNameLst>
                                          <p:attrName>ppt_x</p:attrName>
                                        </p:attrNameLst>
                                      </p:cBhvr>
                                      <p:tavLst>
                                        <p:tav tm="0">
                                          <p:val>
                                            <p:strVal val="#ppt_x"/>
                                          </p:val>
                                        </p:tav>
                                        <p:tav tm="100000">
                                          <p:val>
                                            <p:strVal val="#ppt_x"/>
                                          </p:val>
                                        </p:tav>
                                      </p:tavLst>
                                    </p:anim>
                                    <p:anim calcmode="lin" valueType="num">
                                      <p:cBhvr additive="base">
                                        <p:cTn id="8" dur="500" fill="hold"/>
                                        <p:tgtEl>
                                          <p:spTgt spid="24197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3826" name="Picture 2" descr="http://ruder.io/content/images/2015/12/without_momentum.gif"/>
          <p:cNvPicPr>
            <a:picLocks noChangeAspect="1" noChangeArrowheads="1"/>
          </p:cNvPicPr>
          <p:nvPr/>
        </p:nvPicPr>
        <p:blipFill>
          <a:blip r:embed="rId2" cstate="print"/>
          <a:srcRect/>
          <a:stretch>
            <a:fillRect/>
          </a:stretch>
        </p:blipFill>
        <p:spPr bwMode="auto">
          <a:xfrm>
            <a:off x="609600" y="533400"/>
            <a:ext cx="5386548" cy="2286000"/>
          </a:xfrm>
          <a:prstGeom prst="rect">
            <a:avLst/>
          </a:prstGeom>
          <a:noFill/>
        </p:spPr>
      </p:pic>
      <p:pic>
        <p:nvPicPr>
          <p:cNvPr id="973828" name="Picture 4" descr="http://ruder.io/content/images/2015/12/with_momentum.gif"/>
          <p:cNvPicPr>
            <a:picLocks noChangeAspect="1" noChangeArrowheads="1"/>
          </p:cNvPicPr>
          <p:nvPr/>
        </p:nvPicPr>
        <p:blipFill>
          <a:blip r:embed="rId3" cstate="print"/>
          <a:srcRect/>
          <a:stretch>
            <a:fillRect/>
          </a:stretch>
        </p:blipFill>
        <p:spPr bwMode="auto">
          <a:xfrm>
            <a:off x="533399" y="4038600"/>
            <a:ext cx="5925203" cy="2514600"/>
          </a:xfrm>
          <a:prstGeom prst="rect">
            <a:avLst/>
          </a:prstGeom>
          <a:noFill/>
        </p:spPr>
      </p:pic>
      <p:sp>
        <p:nvSpPr>
          <p:cNvPr id="4" name="Rectangle 3"/>
          <p:cNvSpPr/>
          <p:nvPr/>
        </p:nvSpPr>
        <p:spPr>
          <a:xfrm>
            <a:off x="5334000" y="2362200"/>
            <a:ext cx="3810000" cy="461665"/>
          </a:xfrm>
          <a:prstGeom prst="rect">
            <a:avLst/>
          </a:prstGeom>
        </p:spPr>
        <p:txBody>
          <a:bodyPr wrap="square">
            <a:spAutoFit/>
          </a:bodyPr>
          <a:lstStyle/>
          <a:p>
            <a:r>
              <a:rPr lang="en-US" sz="2400" b="1" dirty="0" smtClean="0">
                <a:solidFill>
                  <a:srgbClr val="FF0000"/>
                </a:solidFill>
              </a:rPr>
              <a:t>SGD without momentum</a:t>
            </a:r>
            <a:endParaRPr lang="en-US" sz="2400" b="1" dirty="0">
              <a:solidFill>
                <a:srgbClr val="FF0000"/>
              </a:solidFill>
            </a:endParaRPr>
          </a:p>
        </p:txBody>
      </p:sp>
      <p:sp>
        <p:nvSpPr>
          <p:cNvPr id="5" name="Rectangle 4"/>
          <p:cNvSpPr/>
          <p:nvPr/>
        </p:nvSpPr>
        <p:spPr>
          <a:xfrm>
            <a:off x="5867400" y="5867400"/>
            <a:ext cx="2930610" cy="461665"/>
          </a:xfrm>
          <a:prstGeom prst="rect">
            <a:avLst/>
          </a:prstGeom>
        </p:spPr>
        <p:txBody>
          <a:bodyPr wrap="none">
            <a:spAutoFit/>
          </a:bodyPr>
          <a:lstStyle/>
          <a:p>
            <a:r>
              <a:rPr lang="en-US" sz="2400" b="1" dirty="0" smtClean="0">
                <a:solidFill>
                  <a:srgbClr val="FF0000"/>
                </a:solidFill>
              </a:rPr>
              <a:t>SGD with momentum</a:t>
            </a:r>
            <a:endParaRPr lang="en-US" sz="24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73826"/>
                                        </p:tgtEl>
                                        <p:attrNameLst>
                                          <p:attrName>style.visibility</p:attrName>
                                        </p:attrNameLst>
                                      </p:cBhvr>
                                      <p:to>
                                        <p:strVal val="visible"/>
                                      </p:to>
                                    </p:set>
                                    <p:anim calcmode="lin" valueType="num">
                                      <p:cBhvr additive="base">
                                        <p:cTn id="7" dur="500" fill="hold"/>
                                        <p:tgtEl>
                                          <p:spTgt spid="973826"/>
                                        </p:tgtEl>
                                        <p:attrNameLst>
                                          <p:attrName>ppt_x</p:attrName>
                                        </p:attrNameLst>
                                      </p:cBhvr>
                                      <p:tavLst>
                                        <p:tav tm="0">
                                          <p:val>
                                            <p:strVal val="#ppt_x"/>
                                          </p:val>
                                        </p:tav>
                                        <p:tav tm="100000">
                                          <p:val>
                                            <p:strVal val="#ppt_x"/>
                                          </p:val>
                                        </p:tav>
                                      </p:tavLst>
                                    </p:anim>
                                    <p:anim calcmode="lin" valueType="num">
                                      <p:cBhvr additive="base">
                                        <p:cTn id="8" dur="500" fill="hold"/>
                                        <p:tgtEl>
                                          <p:spTgt spid="9738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73828"/>
                                        </p:tgtEl>
                                        <p:attrNameLst>
                                          <p:attrName>style.visibility</p:attrName>
                                        </p:attrNameLst>
                                      </p:cBhvr>
                                      <p:to>
                                        <p:strVal val="visible"/>
                                      </p:to>
                                    </p:set>
                                    <p:anim calcmode="lin" valueType="num">
                                      <p:cBhvr additive="base">
                                        <p:cTn id="13" dur="500" fill="hold"/>
                                        <p:tgtEl>
                                          <p:spTgt spid="973828"/>
                                        </p:tgtEl>
                                        <p:attrNameLst>
                                          <p:attrName>ppt_x</p:attrName>
                                        </p:attrNameLst>
                                      </p:cBhvr>
                                      <p:tavLst>
                                        <p:tav tm="0">
                                          <p:val>
                                            <p:strVal val="#ppt_x"/>
                                          </p:val>
                                        </p:tav>
                                        <p:tav tm="100000">
                                          <p:val>
                                            <p:strVal val="#ppt_x"/>
                                          </p:val>
                                        </p:tav>
                                      </p:tavLst>
                                    </p:anim>
                                    <p:anim calcmode="lin" valueType="num">
                                      <p:cBhvr additive="base">
                                        <p:cTn id="14" dur="500" fill="hold"/>
                                        <p:tgtEl>
                                          <p:spTgt spid="9738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8915400" cy="6370975"/>
          </a:xfrm>
          <a:prstGeom prst="rect">
            <a:avLst/>
          </a:prstGeom>
          <a:noFill/>
        </p:spPr>
        <p:txBody>
          <a:bodyPr wrap="square" rtlCol="0">
            <a:spAutoFit/>
          </a:bodyPr>
          <a:lstStyle/>
          <a:p>
            <a:r>
              <a:rPr lang="en-US" sz="5400" dirty="0" smtClean="0">
                <a:solidFill>
                  <a:srgbClr val="FF0000"/>
                </a:solidFill>
              </a:rPr>
              <a:t>DATA PRE-PROCESSING/POST- PROCESSING</a:t>
            </a:r>
          </a:p>
          <a:p>
            <a:endParaRPr lang="en-US" sz="6000" dirty="0" smtClean="0">
              <a:solidFill>
                <a:srgbClr val="FF0000"/>
              </a:solidFill>
            </a:endParaRPr>
          </a:p>
          <a:p>
            <a:endParaRPr lang="en-US" sz="6000" dirty="0" smtClean="0">
              <a:solidFill>
                <a:srgbClr val="FF0000"/>
              </a:solidFill>
            </a:endParaRPr>
          </a:p>
          <a:p>
            <a:endParaRPr lang="en-US" sz="6000" dirty="0" smtClean="0">
              <a:solidFill>
                <a:srgbClr val="FF0000"/>
              </a:solidFill>
            </a:endParaRPr>
          </a:p>
          <a:p>
            <a:endParaRPr lang="en-US" sz="6000" dirty="0" smtClean="0">
              <a:solidFill>
                <a:srgbClr val="FF0000"/>
              </a:solidFill>
            </a:endParaRPr>
          </a:p>
          <a:p>
            <a:r>
              <a:rPr lang="en-US" sz="6000" dirty="0" smtClean="0">
                <a:solidFill>
                  <a:srgbClr val="FF0000"/>
                </a:solidFill>
              </a:rPr>
              <a:t>DATA REPRESENTATION</a:t>
            </a:r>
            <a:endParaRPr lang="en-US" sz="6000" dirty="0">
              <a:solidFill>
                <a:srgbClr val="FF0000"/>
              </a:solidFill>
            </a:endParaRPr>
          </a:p>
        </p:txBody>
      </p:sp>
      <p:pic>
        <p:nvPicPr>
          <p:cNvPr id="3816450" name="Picture 2" descr="https://www.mathworks.com/help/deeplearning/ug/backpropagation2.gif"/>
          <p:cNvPicPr>
            <a:picLocks noChangeAspect="1" noChangeArrowheads="1"/>
          </p:cNvPicPr>
          <p:nvPr/>
        </p:nvPicPr>
        <p:blipFill>
          <a:blip r:embed="rId2" cstate="print"/>
          <a:srcRect/>
          <a:stretch>
            <a:fillRect/>
          </a:stretch>
        </p:blipFill>
        <p:spPr bwMode="auto">
          <a:xfrm>
            <a:off x="838199" y="2286000"/>
            <a:ext cx="7656781" cy="2362200"/>
          </a:xfrm>
          <a:prstGeom prst="rect">
            <a:avLst/>
          </a:prstGeom>
          <a:noFill/>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1026"/>
          <p:cNvSpPr>
            <a:spLocks noGrp="1" noChangeArrowheads="1"/>
          </p:cNvSpPr>
          <p:nvPr>
            <p:ph type="body" idx="1"/>
          </p:nvPr>
        </p:nvSpPr>
        <p:spPr>
          <a:xfrm>
            <a:off x="0" y="914400"/>
            <a:ext cx="9144000" cy="5943600"/>
          </a:xfrm>
        </p:spPr>
        <p:txBody>
          <a:bodyPr>
            <a:normAutofit/>
          </a:bodyPr>
          <a:lstStyle/>
          <a:p>
            <a:pPr algn="just" eaLnBrk="1" hangingPunct="1">
              <a:buClr>
                <a:schemeClr val="tx1"/>
              </a:buClr>
              <a:buFont typeface="Arial" pitchFamily="34" charset="0"/>
              <a:buChar char="●"/>
            </a:pPr>
            <a:r>
              <a:rPr lang="en-US" b="1" dirty="0" smtClean="0"/>
              <a:t>Generally ANNs work on continuous (real valued) attributes. </a:t>
            </a:r>
          </a:p>
          <a:p>
            <a:pPr algn="just">
              <a:buClr>
                <a:schemeClr val="tx1"/>
              </a:buClr>
              <a:buFont typeface="Arial" pitchFamily="34" charset="0"/>
              <a:buChar char="●"/>
            </a:pPr>
            <a:r>
              <a:rPr lang="en-US" b="1" dirty="0" smtClean="0">
                <a:sym typeface="Symbol" pitchFamily="18" charset="2"/>
              </a:rPr>
              <a:t>Attributes of different types[ like age, weight, BP, heart rate]  may have different </a:t>
            </a:r>
            <a:r>
              <a:rPr lang="en-US" b="1" dirty="0" smtClean="0">
                <a:solidFill>
                  <a:srgbClr val="FF0000"/>
                </a:solidFill>
                <a:sym typeface="Symbol" pitchFamily="18" charset="2"/>
              </a:rPr>
              <a:t>ranges of values </a:t>
            </a:r>
            <a:r>
              <a:rPr lang="en-US" b="1" dirty="0" smtClean="0">
                <a:sym typeface="Symbol" pitchFamily="18" charset="2"/>
              </a:rPr>
              <a:t>which affect the training process. </a:t>
            </a:r>
          </a:p>
          <a:p>
            <a:pPr algn="just">
              <a:buClr>
                <a:schemeClr val="tx1"/>
              </a:buClr>
              <a:buFont typeface="Arial" pitchFamily="34" charset="0"/>
              <a:buChar char="●"/>
            </a:pPr>
            <a:r>
              <a:rPr lang="en-US" b="1" dirty="0" smtClean="0"/>
              <a:t>A data set containing two features, age, and income  where age ranges from 0–100, while income ranges from 0–100,000 and higher </a:t>
            </a:r>
          </a:p>
          <a:p>
            <a:pPr algn="just">
              <a:buClr>
                <a:schemeClr val="tx1"/>
              </a:buClr>
              <a:buFont typeface="Arial" pitchFamily="34" charset="0"/>
              <a:buChar char="●"/>
            </a:pPr>
            <a:r>
              <a:rPr lang="en-US" b="1" dirty="0" smtClean="0"/>
              <a:t>put all features into the same scale </a:t>
            </a:r>
            <a:r>
              <a:rPr lang="en-US" b="1" dirty="0" smtClean="0">
                <a:solidFill>
                  <a:srgbClr val="FF0000"/>
                </a:solidFill>
              </a:rPr>
              <a:t>[PRE-PROCESS] </a:t>
            </a:r>
            <a:r>
              <a:rPr lang="en-US" b="1" dirty="0" smtClean="0"/>
              <a:t>so that </a:t>
            </a:r>
            <a:r>
              <a:rPr lang="en-US" b="1" dirty="0" smtClean="0">
                <a:solidFill>
                  <a:srgbClr val="FF0000"/>
                </a:solidFill>
              </a:rPr>
              <a:t>none are dominated by another.</a:t>
            </a:r>
            <a:endParaRPr lang="en-US" b="1" dirty="0" smtClean="0">
              <a:sym typeface="Symbol" pitchFamily="18" charset="2"/>
            </a:endParaRPr>
          </a:p>
          <a:p>
            <a:pPr algn="just" eaLnBrk="1" hangingPunct="1">
              <a:buClr>
                <a:schemeClr val="tx1"/>
              </a:buClr>
              <a:buFont typeface="Arial" pitchFamily="34" charset="0"/>
              <a:buChar char="●"/>
            </a:pPr>
            <a:endParaRPr lang="en-US" sz="4000" b="1" dirty="0" smtClean="0">
              <a:sym typeface="Symbol" pitchFamily="18" charset="2"/>
            </a:endParaRPr>
          </a:p>
          <a:p>
            <a:pPr algn="just" eaLnBrk="1" hangingPunct="1">
              <a:buClr>
                <a:schemeClr val="tx1"/>
              </a:buClr>
              <a:buFont typeface="Arial" pitchFamily="34" charset="0"/>
              <a:buChar char="●"/>
            </a:pPr>
            <a:endParaRPr lang="en-US" sz="2800" b="1" dirty="0" smtClean="0">
              <a:sym typeface="Symbol" pitchFamily="18" charset="2"/>
            </a:endParaRPr>
          </a:p>
        </p:txBody>
      </p:sp>
      <p:sp>
        <p:nvSpPr>
          <p:cNvPr id="15364" name="Rectangle 1027"/>
          <p:cNvSpPr>
            <a:spLocks noChangeArrowheads="1"/>
          </p:cNvSpPr>
          <p:nvPr/>
        </p:nvSpPr>
        <p:spPr bwMode="auto">
          <a:xfrm>
            <a:off x="0" y="-228600"/>
            <a:ext cx="7772400" cy="990600"/>
          </a:xfrm>
          <a:prstGeom prst="rect">
            <a:avLst/>
          </a:prstGeom>
          <a:noFill/>
          <a:ln w="9525">
            <a:noFill/>
            <a:miter lim="800000"/>
            <a:headEnd/>
            <a:tailEnd/>
          </a:ln>
        </p:spPr>
        <p:txBody>
          <a:bodyPr anchor="ctr"/>
          <a:lstStyle/>
          <a:p>
            <a:r>
              <a:rPr lang="en-US" sz="4200" b="1" dirty="0">
                <a:solidFill>
                  <a:srgbClr val="FF0000"/>
                </a:solidFill>
                <a:latin typeface="Times New Roman" pitchFamily="18" charset="0"/>
              </a:rPr>
              <a:t>Data Representation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4"/>
                                        </p:tgtEl>
                                        <p:attrNameLst>
                                          <p:attrName>style.visibility</p:attrName>
                                        </p:attrNameLst>
                                      </p:cBhvr>
                                      <p:to>
                                        <p:strVal val="visible"/>
                                      </p:to>
                                    </p:set>
                                    <p:anim calcmode="lin" valueType="num">
                                      <p:cBhvr additive="base">
                                        <p:cTn id="7" dur="500" fill="hold"/>
                                        <p:tgtEl>
                                          <p:spTgt spid="15364"/>
                                        </p:tgtEl>
                                        <p:attrNameLst>
                                          <p:attrName>ppt_x</p:attrName>
                                        </p:attrNameLst>
                                      </p:cBhvr>
                                      <p:tavLst>
                                        <p:tav tm="0">
                                          <p:val>
                                            <p:strVal val="#ppt_x"/>
                                          </p:val>
                                        </p:tav>
                                        <p:tav tm="100000">
                                          <p:val>
                                            <p:strVal val="#ppt_x"/>
                                          </p:val>
                                        </p:tav>
                                      </p:tavLst>
                                    </p:anim>
                                    <p:anim calcmode="lin" valueType="num">
                                      <p:cBhvr additive="base">
                                        <p:cTn id="8" dur="500" fill="hold"/>
                                        <p:tgtEl>
                                          <p:spTgt spid="153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363">
                                            <p:txEl>
                                              <p:pRg st="0" end="0"/>
                                            </p:txEl>
                                          </p:spTgt>
                                        </p:tgtEl>
                                        <p:attrNameLst>
                                          <p:attrName>style.visibility</p:attrName>
                                        </p:attrNameLst>
                                      </p:cBhvr>
                                      <p:to>
                                        <p:strVal val="visible"/>
                                      </p:to>
                                    </p:set>
                                    <p:anim calcmode="lin" valueType="num">
                                      <p:cBhvr additive="base">
                                        <p:cTn id="13" dur="500" fill="hold"/>
                                        <p:tgtEl>
                                          <p:spTgt spid="1536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36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5363">
                                            <p:txEl>
                                              <p:pRg st="1" end="1"/>
                                            </p:txEl>
                                          </p:spTgt>
                                        </p:tgtEl>
                                        <p:attrNameLst>
                                          <p:attrName>style.visibility</p:attrName>
                                        </p:attrNameLst>
                                      </p:cBhvr>
                                      <p:to>
                                        <p:strVal val="visible"/>
                                      </p:to>
                                    </p:set>
                                    <p:anim calcmode="lin" valueType="num">
                                      <p:cBhvr additive="base">
                                        <p:cTn id="17" dur="500" fill="hold"/>
                                        <p:tgtEl>
                                          <p:spTgt spid="1536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36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363">
                                            <p:txEl>
                                              <p:pRg st="2" end="2"/>
                                            </p:txEl>
                                          </p:spTgt>
                                        </p:tgtEl>
                                        <p:attrNameLst>
                                          <p:attrName>style.visibility</p:attrName>
                                        </p:attrNameLst>
                                      </p:cBhvr>
                                      <p:to>
                                        <p:strVal val="visible"/>
                                      </p:to>
                                    </p:set>
                                    <p:anim calcmode="lin" valueType="num">
                                      <p:cBhvr additive="base">
                                        <p:cTn id="21" dur="500" fill="hold"/>
                                        <p:tgtEl>
                                          <p:spTgt spid="1536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536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363">
                                            <p:txEl>
                                              <p:pRg st="3" end="3"/>
                                            </p:txEl>
                                          </p:spTgt>
                                        </p:tgtEl>
                                        <p:attrNameLst>
                                          <p:attrName>style.visibility</p:attrName>
                                        </p:attrNameLst>
                                      </p:cBhvr>
                                      <p:to>
                                        <p:strVal val="visible"/>
                                      </p:to>
                                    </p:set>
                                    <p:anim calcmode="lin" valueType="num">
                                      <p:cBhvr additive="base">
                                        <p:cTn id="25" dur="500" fill="hold"/>
                                        <p:tgtEl>
                                          <p:spTgt spid="1536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36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363">
                                            <p:txEl>
                                              <p:pRg st="0" end="0"/>
                                            </p:txEl>
                                          </p:spTgt>
                                        </p:tgtEl>
                                        <p:attrNameLst>
                                          <p:attrName>style.visibility</p:attrName>
                                        </p:attrNameLst>
                                      </p:cBhvr>
                                      <p:to>
                                        <p:strVal val="visible"/>
                                      </p:to>
                                    </p:set>
                                    <p:anim calcmode="lin" valueType="num">
                                      <p:cBhvr additive="base">
                                        <p:cTn id="31" dur="500" fill="hold"/>
                                        <p:tgtEl>
                                          <p:spTgt spid="1536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3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363">
                                            <p:txEl>
                                              <p:pRg st="1" end="1"/>
                                            </p:txEl>
                                          </p:spTgt>
                                        </p:tgtEl>
                                        <p:attrNameLst>
                                          <p:attrName>style.visibility</p:attrName>
                                        </p:attrNameLst>
                                      </p:cBhvr>
                                      <p:to>
                                        <p:strVal val="visible"/>
                                      </p:to>
                                    </p:set>
                                    <p:anim calcmode="lin" valueType="num">
                                      <p:cBhvr additive="base">
                                        <p:cTn id="37" dur="500" fill="hold"/>
                                        <p:tgtEl>
                                          <p:spTgt spid="15363">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3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5363">
                                            <p:txEl>
                                              <p:pRg st="2" end="2"/>
                                            </p:txEl>
                                          </p:spTgt>
                                        </p:tgtEl>
                                        <p:attrNameLst>
                                          <p:attrName>style.visibility</p:attrName>
                                        </p:attrNameLst>
                                      </p:cBhvr>
                                      <p:to>
                                        <p:strVal val="visible"/>
                                      </p:to>
                                    </p:set>
                                    <p:anim calcmode="lin" valueType="num">
                                      <p:cBhvr additive="base">
                                        <p:cTn id="43" dur="500" fill="hold"/>
                                        <p:tgtEl>
                                          <p:spTgt spid="15363">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53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363">
                                            <p:txEl>
                                              <p:pRg st="3" end="3"/>
                                            </p:txEl>
                                          </p:spTgt>
                                        </p:tgtEl>
                                        <p:attrNameLst>
                                          <p:attrName>style.visibility</p:attrName>
                                        </p:attrNameLst>
                                      </p:cBhvr>
                                      <p:to>
                                        <p:strVal val="visible"/>
                                      </p:to>
                                    </p:set>
                                    <p:anim calcmode="lin" valueType="num">
                                      <p:cBhvr additive="base">
                                        <p:cTn id="49" dur="500" fill="hold"/>
                                        <p:tgtEl>
                                          <p:spTgt spid="15363">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536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P spid="1536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678751"/>
          </a:xfrm>
          <a:prstGeom prst="rect">
            <a:avLst/>
          </a:prstGeom>
        </p:spPr>
        <p:txBody>
          <a:bodyPr wrap="square">
            <a:spAutoFit/>
          </a:bodyPr>
          <a:lstStyle/>
          <a:p>
            <a:r>
              <a:rPr lang="en-US" sz="3600" b="1" dirty="0" smtClean="0">
                <a:solidFill>
                  <a:srgbClr val="FF0000"/>
                </a:solidFill>
              </a:rPr>
              <a:t>Feature Engineering</a:t>
            </a:r>
          </a:p>
          <a:p>
            <a:pPr>
              <a:buFont typeface="Wingdings" pitchFamily="2" charset="2"/>
              <a:buChar char="ü"/>
            </a:pPr>
            <a:r>
              <a:rPr lang="en-US" sz="2800" b="1" dirty="0" smtClean="0"/>
              <a:t>If data is the crude oil of the 21st century, then  feature engineering refines it , and gets a boost in its value. </a:t>
            </a:r>
          </a:p>
          <a:p>
            <a:pPr>
              <a:buFont typeface="Wingdings" pitchFamily="2" charset="2"/>
              <a:buChar char="ü"/>
            </a:pPr>
            <a:endParaRPr lang="en-US" sz="2800" b="1" dirty="0" smtClean="0"/>
          </a:p>
          <a:p>
            <a:pPr>
              <a:buFont typeface="Wingdings" pitchFamily="2" charset="2"/>
              <a:buChar char="ü"/>
            </a:pPr>
            <a:r>
              <a:rPr lang="en-US" sz="2800" b="1" dirty="0" smtClean="0"/>
              <a:t>Feature engineering deduce some </a:t>
            </a:r>
            <a:r>
              <a:rPr lang="en-US" sz="2800" b="1" dirty="0" smtClean="0">
                <a:solidFill>
                  <a:srgbClr val="FF0000"/>
                </a:solidFill>
              </a:rPr>
              <a:t>hidden insights from the crude data,</a:t>
            </a:r>
            <a:r>
              <a:rPr lang="en-US" sz="2800" b="1" dirty="0" smtClean="0"/>
              <a:t> and make some meaningful features out of it.</a:t>
            </a:r>
          </a:p>
          <a:p>
            <a:pPr>
              <a:buFont typeface="Wingdings" pitchFamily="2" charset="2"/>
              <a:buChar char="ü"/>
            </a:pPr>
            <a:endParaRPr lang="en-US" sz="2800" b="1" dirty="0" smtClean="0"/>
          </a:p>
          <a:p>
            <a:pPr>
              <a:buFont typeface="Wingdings" pitchFamily="2" charset="2"/>
              <a:buChar char="ü"/>
            </a:pPr>
            <a:r>
              <a:rPr lang="en-US" sz="2800" b="1" dirty="0" smtClean="0"/>
              <a:t> Feature engineering requires some good amount of domain knowledge, if it is to be done effectively. </a:t>
            </a:r>
          </a:p>
          <a:p>
            <a:pPr>
              <a:buFont typeface="Wingdings" pitchFamily="2" charset="2"/>
              <a:buChar char="ü"/>
            </a:pPr>
            <a:endParaRPr lang="en-US" sz="2800" b="1" dirty="0" smtClean="0"/>
          </a:p>
          <a:p>
            <a:pPr>
              <a:buFont typeface="Wingdings" pitchFamily="2" charset="2"/>
              <a:buChar char="ü"/>
            </a:pPr>
            <a:r>
              <a:rPr lang="en-US" sz="2800" b="1" dirty="0" smtClean="0"/>
              <a:t>to engineer new features out of </a:t>
            </a:r>
            <a:r>
              <a:rPr lang="en-US" sz="2800" b="1" dirty="0" err="1" smtClean="0"/>
              <a:t>Forex</a:t>
            </a:r>
            <a:r>
              <a:rPr lang="en-US" sz="2800" b="1" dirty="0" smtClean="0"/>
              <a:t> data [</a:t>
            </a:r>
            <a:r>
              <a:rPr lang="en-US" sz="2800" b="1" dirty="0" err="1" smtClean="0"/>
              <a:t>Forex</a:t>
            </a:r>
            <a:r>
              <a:rPr lang="en-US" sz="2800" b="1" dirty="0" smtClean="0"/>
              <a:t> (FX) is the marketplace where various national </a:t>
            </a:r>
            <a:r>
              <a:rPr lang="en-US" sz="2800" b="1" dirty="0" smtClean="0">
                <a:hlinkClick r:id="rId2"/>
              </a:rPr>
              <a:t>currencies</a:t>
            </a:r>
            <a:r>
              <a:rPr lang="en-US" sz="2800" b="1" dirty="0" smtClean="0"/>
              <a:t> are traded], you need some good understanding about how </a:t>
            </a:r>
            <a:r>
              <a:rPr lang="en-US" sz="2800" b="1" dirty="0" err="1" smtClean="0"/>
              <a:t>Forex</a:t>
            </a:r>
            <a:r>
              <a:rPr lang="en-US" sz="2800" b="1" dirty="0" smtClean="0"/>
              <a:t>, global economies, and currencies actually work.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0" y="274638"/>
            <a:ext cx="9144000" cy="6583362"/>
          </a:xfrm>
        </p:spPr>
        <p:txBody>
          <a:bodyPr>
            <a:normAutofit fontScale="92500"/>
          </a:bodyPr>
          <a:lstStyle/>
          <a:p>
            <a:pPr>
              <a:buNone/>
            </a:pPr>
            <a:r>
              <a:rPr lang="en-US" b="1" dirty="0" smtClean="0">
                <a:solidFill>
                  <a:srgbClr val="FF0000"/>
                </a:solidFill>
              </a:rPr>
              <a:t>Model </a:t>
            </a:r>
            <a:r>
              <a:rPr lang="en-US" b="1" dirty="0" err="1" smtClean="0">
                <a:solidFill>
                  <a:srgbClr val="FF0000"/>
                </a:solidFill>
              </a:rPr>
              <a:t>Hyperparameters</a:t>
            </a:r>
            <a:endParaRPr lang="en-US" b="1" dirty="0" smtClean="0">
              <a:solidFill>
                <a:srgbClr val="FF0000"/>
              </a:solidFill>
            </a:endParaRPr>
          </a:p>
          <a:p>
            <a:pPr>
              <a:buNone/>
            </a:pPr>
            <a:endParaRPr lang="en-US" b="1" dirty="0" smtClean="0">
              <a:solidFill>
                <a:srgbClr val="FF0000"/>
              </a:solidFill>
            </a:endParaRPr>
          </a:p>
          <a:p>
            <a:r>
              <a:rPr lang="en-US" sz="2800" b="1" dirty="0" smtClean="0">
                <a:solidFill>
                  <a:srgbClr val="FF0000"/>
                </a:solidFill>
              </a:rPr>
              <a:t>Variables/parameters  involved in the architecture or structure of the model. </a:t>
            </a:r>
          </a:p>
          <a:p>
            <a:endParaRPr lang="en-US" sz="2800" b="1" dirty="0" smtClean="0">
              <a:solidFill>
                <a:srgbClr val="FF0000"/>
              </a:solidFill>
            </a:endParaRPr>
          </a:p>
          <a:p>
            <a:r>
              <a:rPr lang="en-US" sz="2800" b="1" dirty="0" smtClean="0">
                <a:solidFill>
                  <a:srgbClr val="FF0000"/>
                </a:solidFill>
              </a:rPr>
              <a:t>Hidden layers &amp;Number of Hidden Units:</a:t>
            </a:r>
            <a:r>
              <a:rPr lang="en-US" sz="2800" dirty="0" smtClean="0"/>
              <a:t> </a:t>
            </a:r>
            <a:r>
              <a:rPr lang="en-US" sz="2800" b="1" dirty="0" smtClean="0"/>
              <a:t>Number of hidden layers &amp; neurons in hidden layers in a neural network.</a:t>
            </a:r>
          </a:p>
          <a:p>
            <a:endParaRPr lang="en-US" sz="2800" b="1" dirty="0" smtClean="0"/>
          </a:p>
          <a:p>
            <a:r>
              <a:rPr lang="en-US" sz="2800" b="1" dirty="0" smtClean="0">
                <a:solidFill>
                  <a:srgbClr val="FF0000"/>
                </a:solidFill>
              </a:rPr>
              <a:t>Activation function</a:t>
            </a:r>
          </a:p>
          <a:p>
            <a:endParaRPr lang="en-US" sz="2800" b="1" dirty="0" smtClean="0">
              <a:solidFill>
                <a:srgbClr val="FF0000"/>
              </a:solidFill>
            </a:endParaRPr>
          </a:p>
          <a:p>
            <a:r>
              <a:rPr lang="en-US" sz="2800" b="1" dirty="0" smtClean="0">
                <a:solidFill>
                  <a:srgbClr val="FF0000"/>
                </a:solidFill>
              </a:rPr>
              <a:t>Model Specific parameters </a:t>
            </a:r>
            <a:r>
              <a:rPr lang="en-US" sz="2800" b="1" dirty="0" smtClean="0"/>
              <a:t>for the architectures like in CNN Kernel width, in RNN</a:t>
            </a:r>
            <a:r>
              <a:rPr lang="en-US" sz="2800" dirty="0" smtClean="0"/>
              <a:t>: </a:t>
            </a:r>
            <a:r>
              <a:rPr lang="en-US" sz="2800" b="1" dirty="0" smtClean="0"/>
              <a:t>Choosing a cell type like LSTM Cells, Vanilla RNN cells or GRU Cells and how deep the model is.</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 calcmode="lin" valueType="num">
                                      <p:cBhvr additive="base">
                                        <p:cTn id="3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12354" name="Picture 2"/>
          <p:cNvPicPr>
            <a:picLocks noChangeAspect="1" noChangeArrowheads="1"/>
          </p:cNvPicPr>
          <p:nvPr/>
        </p:nvPicPr>
        <p:blipFill>
          <a:blip r:embed="rId2" cstate="print"/>
          <a:srcRect/>
          <a:stretch>
            <a:fillRect/>
          </a:stretch>
        </p:blipFill>
        <p:spPr bwMode="auto">
          <a:xfrm>
            <a:off x="533400" y="0"/>
            <a:ext cx="7543800" cy="1905000"/>
          </a:xfrm>
          <a:prstGeom prst="rect">
            <a:avLst/>
          </a:prstGeom>
          <a:noFill/>
          <a:ln w="9525">
            <a:noFill/>
            <a:miter lim="800000"/>
            <a:headEnd/>
            <a:tailEnd/>
          </a:ln>
        </p:spPr>
      </p:pic>
      <p:pic>
        <p:nvPicPr>
          <p:cNvPr id="3812355" name="Picture 3"/>
          <p:cNvPicPr>
            <a:picLocks noChangeAspect="1" noChangeArrowheads="1"/>
          </p:cNvPicPr>
          <p:nvPr/>
        </p:nvPicPr>
        <p:blipFill>
          <a:blip r:embed="rId3" cstate="print"/>
          <a:srcRect/>
          <a:stretch>
            <a:fillRect/>
          </a:stretch>
        </p:blipFill>
        <p:spPr bwMode="auto">
          <a:xfrm>
            <a:off x="685800" y="1828800"/>
            <a:ext cx="7391400" cy="1864865"/>
          </a:xfrm>
          <a:prstGeom prst="rect">
            <a:avLst/>
          </a:prstGeom>
          <a:noFill/>
          <a:ln w="9525">
            <a:noFill/>
            <a:miter lim="800000"/>
            <a:headEnd/>
            <a:tailEnd/>
          </a:ln>
        </p:spPr>
      </p:pic>
      <p:pic>
        <p:nvPicPr>
          <p:cNvPr id="3812356" name="Picture 4"/>
          <p:cNvPicPr>
            <a:picLocks noChangeAspect="1" noChangeArrowheads="1"/>
          </p:cNvPicPr>
          <p:nvPr/>
        </p:nvPicPr>
        <p:blipFill>
          <a:blip r:embed="rId4" cstate="print"/>
          <a:srcRect/>
          <a:stretch>
            <a:fillRect/>
          </a:stretch>
        </p:blipFill>
        <p:spPr bwMode="auto">
          <a:xfrm>
            <a:off x="533400" y="3505200"/>
            <a:ext cx="7620000" cy="1884218"/>
          </a:xfrm>
          <a:prstGeom prst="rect">
            <a:avLst/>
          </a:prstGeom>
          <a:noFill/>
          <a:ln w="9525">
            <a:noFill/>
            <a:miter lim="800000"/>
            <a:headEnd/>
            <a:tailEnd/>
          </a:ln>
        </p:spPr>
      </p:pic>
      <p:sp>
        <p:nvSpPr>
          <p:cNvPr id="5" name="TextBox 4"/>
          <p:cNvSpPr txBox="1"/>
          <p:nvPr/>
        </p:nvSpPr>
        <p:spPr>
          <a:xfrm>
            <a:off x="914400" y="1371600"/>
            <a:ext cx="2133600" cy="461665"/>
          </a:xfrm>
          <a:prstGeom prst="rect">
            <a:avLst/>
          </a:prstGeom>
          <a:noFill/>
        </p:spPr>
        <p:txBody>
          <a:bodyPr wrap="square" rtlCol="0">
            <a:spAutoFit/>
          </a:bodyPr>
          <a:lstStyle/>
          <a:p>
            <a:r>
              <a:rPr lang="en-US" sz="2400" dirty="0" smtClean="0"/>
              <a:t>256x256 grid</a:t>
            </a:r>
            <a:endParaRPr lang="en-US" sz="2400" dirty="0"/>
          </a:p>
        </p:txBody>
      </p:sp>
      <p:sp>
        <p:nvSpPr>
          <p:cNvPr id="6" name="Rectangle 5"/>
          <p:cNvSpPr/>
          <p:nvPr/>
        </p:nvSpPr>
        <p:spPr>
          <a:xfrm>
            <a:off x="0" y="5042118"/>
            <a:ext cx="9144000" cy="1815882"/>
          </a:xfrm>
          <a:prstGeom prst="rect">
            <a:avLst/>
          </a:prstGeom>
        </p:spPr>
        <p:txBody>
          <a:bodyPr wrap="square">
            <a:spAutoFit/>
          </a:bodyPr>
          <a:lstStyle/>
          <a:p>
            <a:r>
              <a:rPr lang="en-US" sz="2800" b="1" dirty="0" smtClean="0">
                <a:solidFill>
                  <a:srgbClr val="FF0000"/>
                </a:solidFill>
              </a:rPr>
              <a:t>Good features will let you solve a problem more elegantly, using fewer computational resources.</a:t>
            </a:r>
          </a:p>
          <a:p>
            <a:r>
              <a:rPr lang="en-US" sz="2800" b="1" dirty="0" smtClean="0">
                <a:solidFill>
                  <a:srgbClr val="FF0000"/>
                </a:solidFill>
              </a:rPr>
              <a:t>Good features will let you train an effective model with little data.</a:t>
            </a:r>
            <a:endParaRPr lang="en-US" sz="28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12354"/>
                                        </p:tgtEl>
                                        <p:attrNameLst>
                                          <p:attrName>style.visibility</p:attrName>
                                        </p:attrNameLst>
                                      </p:cBhvr>
                                      <p:to>
                                        <p:strVal val="visible"/>
                                      </p:to>
                                    </p:set>
                                    <p:anim calcmode="lin" valueType="num">
                                      <p:cBhvr additive="base">
                                        <p:cTn id="7" dur="500" fill="hold"/>
                                        <p:tgtEl>
                                          <p:spTgt spid="3812354"/>
                                        </p:tgtEl>
                                        <p:attrNameLst>
                                          <p:attrName>ppt_x</p:attrName>
                                        </p:attrNameLst>
                                      </p:cBhvr>
                                      <p:tavLst>
                                        <p:tav tm="0">
                                          <p:val>
                                            <p:strVal val="#ppt_x"/>
                                          </p:val>
                                        </p:tav>
                                        <p:tav tm="100000">
                                          <p:val>
                                            <p:strVal val="#ppt_x"/>
                                          </p:val>
                                        </p:tav>
                                      </p:tavLst>
                                    </p:anim>
                                    <p:anim calcmode="lin" valueType="num">
                                      <p:cBhvr additive="base">
                                        <p:cTn id="8" dur="500" fill="hold"/>
                                        <p:tgtEl>
                                          <p:spTgt spid="38123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812355"/>
                                        </p:tgtEl>
                                        <p:attrNameLst>
                                          <p:attrName>style.visibility</p:attrName>
                                        </p:attrNameLst>
                                      </p:cBhvr>
                                      <p:to>
                                        <p:strVal val="visible"/>
                                      </p:to>
                                    </p:set>
                                    <p:anim calcmode="lin" valueType="num">
                                      <p:cBhvr additive="base">
                                        <p:cTn id="19" dur="500" fill="hold"/>
                                        <p:tgtEl>
                                          <p:spTgt spid="3812355"/>
                                        </p:tgtEl>
                                        <p:attrNameLst>
                                          <p:attrName>ppt_x</p:attrName>
                                        </p:attrNameLst>
                                      </p:cBhvr>
                                      <p:tavLst>
                                        <p:tav tm="0">
                                          <p:val>
                                            <p:strVal val="#ppt_x"/>
                                          </p:val>
                                        </p:tav>
                                        <p:tav tm="100000">
                                          <p:val>
                                            <p:strVal val="#ppt_x"/>
                                          </p:val>
                                        </p:tav>
                                      </p:tavLst>
                                    </p:anim>
                                    <p:anim calcmode="lin" valueType="num">
                                      <p:cBhvr additive="base">
                                        <p:cTn id="20" dur="500" fill="hold"/>
                                        <p:tgtEl>
                                          <p:spTgt spid="381235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812356"/>
                                        </p:tgtEl>
                                        <p:attrNameLst>
                                          <p:attrName>style.visibility</p:attrName>
                                        </p:attrNameLst>
                                      </p:cBhvr>
                                      <p:to>
                                        <p:strVal val="visible"/>
                                      </p:to>
                                    </p:set>
                                    <p:anim calcmode="lin" valueType="num">
                                      <p:cBhvr additive="base">
                                        <p:cTn id="25" dur="500" fill="hold"/>
                                        <p:tgtEl>
                                          <p:spTgt spid="3812356"/>
                                        </p:tgtEl>
                                        <p:attrNameLst>
                                          <p:attrName>ppt_x</p:attrName>
                                        </p:attrNameLst>
                                      </p:cBhvr>
                                      <p:tavLst>
                                        <p:tav tm="0">
                                          <p:val>
                                            <p:strVal val="#ppt_x"/>
                                          </p:val>
                                        </p:tav>
                                        <p:tav tm="100000">
                                          <p:val>
                                            <p:strVal val="#ppt_x"/>
                                          </p:val>
                                        </p:tav>
                                      </p:tavLst>
                                    </p:anim>
                                    <p:anim calcmode="lin" valueType="num">
                                      <p:cBhvr additive="base">
                                        <p:cTn id="26" dur="500" fill="hold"/>
                                        <p:tgtEl>
                                          <p:spTgt spid="381235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 calcmode="lin" valueType="num">
                                      <p:cBhvr additive="base">
                                        <p:cTn id="3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anim calcmode="lin" valueType="num">
                                      <p:cBhvr additive="base">
                                        <p:cTn id="35"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0"/>
            <a:ext cx="9144000" cy="6858000"/>
          </a:xfrm>
        </p:spPr>
        <p:txBody>
          <a:bodyPr>
            <a:normAutofit/>
          </a:bodyPr>
          <a:lstStyle/>
          <a:p>
            <a:pPr>
              <a:buNone/>
            </a:pPr>
            <a:r>
              <a:rPr lang="en-US" b="1" dirty="0" smtClean="0">
                <a:solidFill>
                  <a:srgbClr val="FF0000"/>
                </a:solidFill>
              </a:rPr>
              <a:t>General </a:t>
            </a:r>
            <a:r>
              <a:rPr lang="en-US" b="1" dirty="0" err="1" smtClean="0">
                <a:solidFill>
                  <a:srgbClr val="FF0000"/>
                </a:solidFill>
              </a:rPr>
              <a:t>Gudelines</a:t>
            </a:r>
            <a:r>
              <a:rPr lang="en-US" b="1" dirty="0" smtClean="0">
                <a:solidFill>
                  <a:srgbClr val="FF0000"/>
                </a:solidFill>
              </a:rPr>
              <a:t> for Pre-processing the data : </a:t>
            </a:r>
          </a:p>
          <a:p>
            <a:pPr>
              <a:buNone/>
            </a:pPr>
            <a:endParaRPr lang="en-US" dirty="0" smtClean="0"/>
          </a:p>
          <a:p>
            <a:r>
              <a:rPr lang="en-US" b="1" dirty="0" smtClean="0">
                <a:solidFill>
                  <a:srgbClr val="FF0000"/>
                </a:solidFill>
              </a:rPr>
              <a:t>Smaller values: </a:t>
            </a:r>
            <a:r>
              <a:rPr lang="en-US" b="1" dirty="0" smtClean="0"/>
              <a:t>Try to have all the values between 0 and 1, or -1 to 1.</a:t>
            </a:r>
          </a:p>
          <a:p>
            <a:r>
              <a:rPr lang="en-US" b="1" dirty="0" smtClean="0">
                <a:solidFill>
                  <a:srgbClr val="FF0000"/>
                </a:solidFill>
              </a:rPr>
              <a:t>Homogeneity:</a:t>
            </a:r>
            <a:r>
              <a:rPr lang="en-US" b="1" dirty="0" smtClean="0"/>
              <a:t> All the columns should have values in roughly the same range.</a:t>
            </a:r>
          </a:p>
          <a:p>
            <a:r>
              <a:rPr lang="en-US" b="1" dirty="0" smtClean="0">
                <a:solidFill>
                  <a:srgbClr val="FF0000"/>
                </a:solidFill>
              </a:rPr>
              <a:t>Mean:</a:t>
            </a:r>
            <a:r>
              <a:rPr lang="en-US" b="1" dirty="0" smtClean="0"/>
              <a:t> Normalize in a way that you have a </a:t>
            </a:r>
            <a:r>
              <a:rPr lang="en-US" b="1" dirty="0" smtClean="0">
                <a:solidFill>
                  <a:srgbClr val="FF0000"/>
                </a:solidFill>
              </a:rPr>
              <a:t>mean of 0 </a:t>
            </a:r>
            <a:r>
              <a:rPr lang="en-US" b="1" dirty="0" smtClean="0"/>
              <a:t>for each column independently.</a:t>
            </a:r>
          </a:p>
          <a:p>
            <a:r>
              <a:rPr lang="en-US" b="1" dirty="0" smtClean="0">
                <a:solidFill>
                  <a:srgbClr val="FF0000"/>
                </a:solidFill>
              </a:rPr>
              <a:t>Standard deviation: </a:t>
            </a:r>
            <a:r>
              <a:rPr lang="en-US" b="1" dirty="0" smtClean="0"/>
              <a:t>Normalize in a way that you have a </a:t>
            </a:r>
            <a:r>
              <a:rPr lang="en-US" b="1" dirty="0" smtClean="0">
                <a:solidFill>
                  <a:srgbClr val="FF0000"/>
                </a:solidFill>
              </a:rPr>
              <a:t>standard deviation of 1 </a:t>
            </a:r>
            <a:r>
              <a:rPr lang="en-US" b="1" dirty="0" smtClean="0"/>
              <a:t>for each column independently.</a:t>
            </a:r>
          </a:p>
          <a:p>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Feature Scaling </a:t>
            </a:r>
            <a:endParaRPr lang="en-US" dirty="0">
              <a:solidFill>
                <a:srgbClr val="FF0000"/>
              </a:solidFill>
            </a:endParaRPr>
          </a:p>
        </p:txBody>
      </p:sp>
      <p:sp>
        <p:nvSpPr>
          <p:cNvPr id="3" name="Rectangle 2"/>
          <p:cNvSpPr/>
          <p:nvPr/>
        </p:nvSpPr>
        <p:spPr>
          <a:xfrm>
            <a:off x="0" y="2133600"/>
            <a:ext cx="9144000" cy="3170099"/>
          </a:xfrm>
          <a:prstGeom prst="rect">
            <a:avLst/>
          </a:prstGeom>
        </p:spPr>
        <p:txBody>
          <a:bodyPr wrap="square">
            <a:spAutoFit/>
          </a:bodyPr>
          <a:lstStyle/>
          <a:p>
            <a:r>
              <a:rPr lang="en-US" sz="4000" i="1" dirty="0" smtClean="0"/>
              <a:t>The goal of applying Feature Scaling is to make sure features are on almost the same scale so that each feature is equally important and make it easier to process by most ML algorithms.</a:t>
            </a:r>
            <a:endParaRPr lang="en-US"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2253734"/>
            <a:ext cx="9144000" cy="3662541"/>
          </a:xfrm>
          <a:prstGeom prst="rect">
            <a:avLst/>
          </a:prstGeom>
          <a:solidFill>
            <a:srgbClr val="FFFFFF"/>
          </a:solidFill>
          <a:ln w="9525">
            <a:noFill/>
            <a:miter lim="800000"/>
            <a:headEnd/>
            <a:tailEnd/>
          </a:ln>
        </p:spPr>
        <p:txBody>
          <a:bodyPr wrap="square" lIns="25392" anchor="ctr">
            <a:spAutoFit/>
          </a:bodyPr>
          <a:lstStyle/>
          <a:p>
            <a:pPr eaLnBrk="0" hangingPunct="0"/>
            <a:r>
              <a:rPr lang="en-US" sz="4000" b="1" dirty="0" smtClean="0">
                <a:solidFill>
                  <a:srgbClr val="000000"/>
                </a:solidFill>
                <a:latin typeface="Garamond" pitchFamily="18" charset="0"/>
              </a:rPr>
              <a:t>vector [ </a:t>
            </a:r>
            <a:r>
              <a:rPr lang="en-US" sz="4000" b="1" dirty="0">
                <a:solidFill>
                  <a:srgbClr val="000000"/>
                </a:solidFill>
                <a:latin typeface="Garamond" pitchFamily="18" charset="0"/>
              </a:rPr>
              <a:t>3 1 2</a:t>
            </a:r>
            <a:r>
              <a:rPr lang="en-US" sz="4000" b="1" dirty="0" smtClean="0">
                <a:solidFill>
                  <a:srgbClr val="000000"/>
                </a:solidFill>
                <a:latin typeface="Garamond" pitchFamily="18" charset="0"/>
              </a:rPr>
              <a:t>]</a:t>
            </a:r>
          </a:p>
          <a:p>
            <a:pPr eaLnBrk="0" hangingPunct="0"/>
            <a:r>
              <a:rPr lang="en-US" sz="3600" b="1" dirty="0" smtClean="0">
                <a:solidFill>
                  <a:srgbClr val="000000"/>
                </a:solidFill>
                <a:latin typeface="Garamond" pitchFamily="18" charset="0"/>
              </a:rPr>
              <a:t>Length of vector = </a:t>
            </a:r>
            <a:r>
              <a:rPr lang="en-US" sz="3600" b="1" dirty="0" err="1" smtClean="0">
                <a:solidFill>
                  <a:srgbClr val="000000"/>
                </a:solidFill>
                <a:latin typeface="Garamond" pitchFamily="18" charset="0"/>
              </a:rPr>
              <a:t>sqrt</a:t>
            </a:r>
            <a:r>
              <a:rPr lang="en-US" sz="3600" b="1" dirty="0" smtClean="0">
                <a:solidFill>
                  <a:srgbClr val="000000"/>
                </a:solidFill>
                <a:latin typeface="Garamond" pitchFamily="18" charset="0"/>
              </a:rPr>
              <a:t>(3</a:t>
            </a:r>
            <a:r>
              <a:rPr lang="en-US" sz="3600" b="1" baseline="30000" dirty="0" smtClean="0">
                <a:solidFill>
                  <a:srgbClr val="000000"/>
                </a:solidFill>
                <a:latin typeface="Garamond" pitchFamily="18" charset="0"/>
              </a:rPr>
              <a:t>2</a:t>
            </a:r>
            <a:r>
              <a:rPr lang="en-US" sz="3600" b="1" dirty="0" smtClean="0">
                <a:solidFill>
                  <a:srgbClr val="000000"/>
                </a:solidFill>
                <a:latin typeface="Garamond" pitchFamily="18" charset="0"/>
              </a:rPr>
              <a:t> + 1</a:t>
            </a:r>
            <a:r>
              <a:rPr lang="en-US" sz="3600" b="1" baseline="30000" dirty="0" smtClean="0">
                <a:solidFill>
                  <a:srgbClr val="000000"/>
                </a:solidFill>
                <a:latin typeface="Garamond" pitchFamily="18" charset="0"/>
              </a:rPr>
              <a:t>2</a:t>
            </a:r>
            <a:r>
              <a:rPr lang="en-US" sz="3600" b="1" dirty="0" smtClean="0">
                <a:solidFill>
                  <a:srgbClr val="000000"/>
                </a:solidFill>
                <a:latin typeface="Garamond" pitchFamily="18" charset="0"/>
              </a:rPr>
              <a:t> +2</a:t>
            </a:r>
            <a:r>
              <a:rPr lang="en-US" sz="3600" b="1" baseline="30000" dirty="0" smtClean="0">
                <a:solidFill>
                  <a:srgbClr val="000000"/>
                </a:solidFill>
                <a:latin typeface="Garamond" pitchFamily="18" charset="0"/>
              </a:rPr>
              <a:t>2</a:t>
            </a:r>
            <a:r>
              <a:rPr lang="en-US" sz="3600" b="1" dirty="0" smtClean="0">
                <a:solidFill>
                  <a:srgbClr val="000000"/>
                </a:solidFill>
                <a:latin typeface="Garamond" pitchFamily="18" charset="0"/>
              </a:rPr>
              <a:t>)=3.742</a:t>
            </a:r>
            <a:endParaRPr lang="en-US" sz="3600" b="1" dirty="0">
              <a:solidFill>
                <a:srgbClr val="000000"/>
              </a:solidFill>
              <a:latin typeface="Garamond" pitchFamily="18" charset="0"/>
            </a:endParaRPr>
          </a:p>
          <a:p>
            <a:pPr eaLnBrk="0" hangingPunct="0"/>
            <a:endParaRPr lang="en-US" sz="1600" dirty="0">
              <a:solidFill>
                <a:srgbClr val="000000"/>
              </a:solidFill>
              <a:latin typeface="courier"/>
            </a:endParaRPr>
          </a:p>
          <a:p>
            <a:pPr eaLnBrk="0" hangingPunct="0"/>
            <a:r>
              <a:rPr lang="en-US" sz="2800" b="1" dirty="0" smtClean="0">
                <a:solidFill>
                  <a:srgbClr val="000000"/>
                </a:solidFill>
                <a:latin typeface="Garamond" pitchFamily="18" charset="0"/>
              </a:rPr>
              <a:t>Normalized copy of the vector having unit length</a:t>
            </a:r>
          </a:p>
          <a:p>
            <a:pPr eaLnBrk="0" hangingPunct="0"/>
            <a:endParaRPr lang="en-US" sz="2800" b="1" dirty="0" smtClean="0">
              <a:solidFill>
                <a:srgbClr val="000000"/>
              </a:solidFill>
              <a:latin typeface="Garamond" pitchFamily="18" charset="0"/>
            </a:endParaRPr>
          </a:p>
          <a:p>
            <a:pPr lvl="2" eaLnBrk="0" hangingPunct="0"/>
            <a:r>
              <a:rPr lang="en-US" sz="2800" dirty="0" smtClean="0">
                <a:solidFill>
                  <a:srgbClr val="000000"/>
                </a:solidFill>
                <a:latin typeface="courier"/>
              </a:rPr>
              <a:t>x </a:t>
            </a:r>
            <a:r>
              <a:rPr lang="en-US" sz="2800" dirty="0">
                <a:solidFill>
                  <a:srgbClr val="000000"/>
                </a:solidFill>
                <a:latin typeface="courier"/>
              </a:rPr>
              <a:t>= 3.0 / 3.742 = </a:t>
            </a:r>
            <a:r>
              <a:rPr lang="en-US" sz="2800" b="1" dirty="0">
                <a:solidFill>
                  <a:srgbClr val="000000"/>
                </a:solidFill>
                <a:latin typeface="courier"/>
              </a:rPr>
              <a:t>0.802</a:t>
            </a:r>
            <a:r>
              <a:rPr lang="en-US" sz="2800" dirty="0">
                <a:solidFill>
                  <a:srgbClr val="000000"/>
                </a:solidFill>
                <a:latin typeface="courier"/>
              </a:rPr>
              <a:t> </a:t>
            </a:r>
          </a:p>
          <a:p>
            <a:pPr lvl="2" eaLnBrk="0" hangingPunct="0"/>
            <a:r>
              <a:rPr lang="en-US" sz="2800" dirty="0">
                <a:solidFill>
                  <a:srgbClr val="000000"/>
                </a:solidFill>
                <a:latin typeface="courier"/>
              </a:rPr>
              <a:t>y = 1.0 / 3.742 = </a:t>
            </a:r>
            <a:r>
              <a:rPr lang="en-US" sz="2800" b="1" dirty="0">
                <a:solidFill>
                  <a:srgbClr val="000000"/>
                </a:solidFill>
                <a:latin typeface="courier"/>
              </a:rPr>
              <a:t>0.267</a:t>
            </a:r>
            <a:r>
              <a:rPr lang="en-US" sz="2800" dirty="0">
                <a:solidFill>
                  <a:srgbClr val="000000"/>
                </a:solidFill>
                <a:latin typeface="courier"/>
              </a:rPr>
              <a:t> </a:t>
            </a:r>
          </a:p>
          <a:p>
            <a:pPr lvl="2" eaLnBrk="0" hangingPunct="0"/>
            <a:r>
              <a:rPr lang="en-US" sz="2800" dirty="0">
                <a:solidFill>
                  <a:srgbClr val="000000"/>
                </a:solidFill>
                <a:latin typeface="courier"/>
              </a:rPr>
              <a:t>z = 2.0 / 3.742 = </a:t>
            </a:r>
            <a:r>
              <a:rPr lang="en-US" sz="2800" b="1" dirty="0">
                <a:solidFill>
                  <a:srgbClr val="000000"/>
                </a:solidFill>
                <a:latin typeface="courier"/>
              </a:rPr>
              <a:t>0.534</a:t>
            </a:r>
            <a:r>
              <a:rPr lang="en-US" sz="2400" dirty="0"/>
              <a:t> </a:t>
            </a:r>
            <a:endParaRPr lang="en-US" sz="7200" dirty="0"/>
          </a:p>
        </p:txBody>
      </p:sp>
      <p:sp>
        <p:nvSpPr>
          <p:cNvPr id="6" name="Rectangle 2"/>
          <p:cNvSpPr txBox="1">
            <a:spLocks noChangeArrowheads="1"/>
          </p:cNvSpPr>
          <p:nvPr/>
        </p:nvSpPr>
        <p:spPr>
          <a:xfrm>
            <a:off x="0" y="457200"/>
            <a:ext cx="8229600" cy="563562"/>
          </a:xfrm>
          <a:prstGeom prst="rect">
            <a:avLst/>
          </a:prstGeom>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rgbClr val="FF0000"/>
                </a:solidFill>
                <a:effectLst/>
                <a:uLnTx/>
                <a:uFillTx/>
                <a:latin typeface="+mj-lt"/>
                <a:ea typeface="+mj-ea"/>
                <a:cs typeface="+mj-cs"/>
              </a:rPr>
              <a:t>Normalizing Data to unit length</a:t>
            </a:r>
            <a:r>
              <a:rPr kumimoji="0" lang="en-US" sz="4000" b="0" i="0" u="none" strike="noStrike" kern="1200" cap="none" spc="0" normalizeH="0" baseline="0" noProof="0" dirty="0" smtClean="0">
                <a:ln>
                  <a:noFill/>
                </a:ln>
                <a:solidFill>
                  <a:schemeClr val="tx1"/>
                </a:solidFill>
                <a:effectLst/>
                <a:uLnTx/>
                <a:uFillTx/>
                <a:latin typeface="+mj-lt"/>
                <a:ea typeface="+mj-ea"/>
                <a:cs typeface="+mj-cs"/>
              </a:rPr>
              <a:t/>
            </a:r>
            <a:br>
              <a:rPr kumimoji="0" lang="en-US" sz="4000" b="0" i="0" u="none" strike="noStrike" kern="1200" cap="none" spc="0" normalizeH="0" baseline="0" noProof="0" dirty="0" smtClean="0">
                <a:ln>
                  <a:noFill/>
                </a:ln>
                <a:solidFill>
                  <a:schemeClr val="tx1"/>
                </a:solidFill>
                <a:effectLst/>
                <a:uLnTx/>
                <a:uFillTx/>
                <a:latin typeface="+mj-lt"/>
                <a:ea typeface="+mj-ea"/>
                <a:cs typeface="+mj-cs"/>
              </a:rPr>
            </a:br>
            <a:endParaRPr kumimoji="0" lang="en-US" sz="4000" b="0" i="0" u="none" strike="noStrike" kern="1200" cap="none" spc="0" normalizeH="0" baseline="0" noProof="0" dirty="0" smtClean="0">
              <a:ln>
                <a:noFill/>
              </a:ln>
              <a:solidFill>
                <a:srgbClr val="FF0000"/>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p:cNvSpPr>
            <a:spLocks noChangeArrowheads="1"/>
          </p:cNvSpPr>
          <p:nvPr/>
        </p:nvSpPr>
        <p:spPr bwMode="auto">
          <a:xfrm>
            <a:off x="0" y="762000"/>
            <a:ext cx="9144000" cy="2677656"/>
          </a:xfrm>
          <a:prstGeom prst="rect">
            <a:avLst/>
          </a:prstGeom>
          <a:noFill/>
          <a:ln w="9525">
            <a:noFill/>
            <a:miter lim="800000"/>
            <a:headEnd/>
            <a:tailEnd/>
          </a:ln>
        </p:spPr>
        <p:txBody>
          <a:bodyPr>
            <a:spAutoFit/>
          </a:bodyPr>
          <a:lstStyle/>
          <a:p>
            <a:r>
              <a:rPr lang="en-US" sz="3200" b="1" dirty="0">
                <a:solidFill>
                  <a:srgbClr val="002060"/>
                </a:solidFill>
              </a:rPr>
              <a:t> It  will transform the data to have </a:t>
            </a:r>
            <a:r>
              <a:rPr lang="en-US" sz="3200" b="1" dirty="0" smtClean="0">
                <a:solidFill>
                  <a:srgbClr val="002060"/>
                </a:solidFill>
              </a:rPr>
              <a:t>mean 0 and   variance 1, having </a:t>
            </a:r>
            <a:r>
              <a:rPr lang="en-US" sz="4000" b="1" dirty="0" smtClean="0">
                <a:solidFill>
                  <a:srgbClr val="FF0000"/>
                </a:solidFill>
              </a:rPr>
              <a:t>no units</a:t>
            </a:r>
            <a:r>
              <a:rPr lang="en-US" sz="3200" b="1" dirty="0" smtClean="0">
                <a:solidFill>
                  <a:srgbClr val="002060"/>
                </a:solidFill>
              </a:rPr>
              <a:t>.</a:t>
            </a:r>
            <a:r>
              <a:rPr lang="en-US" sz="3200" dirty="0" smtClean="0"/>
              <a:t> </a:t>
            </a:r>
          </a:p>
          <a:p>
            <a:endParaRPr lang="en-US" sz="3200" dirty="0" smtClean="0"/>
          </a:p>
          <a:p>
            <a:r>
              <a:rPr lang="en-US" sz="3200" b="1" dirty="0" smtClean="0"/>
              <a:t>Standardization is useful for comparing variables expressed in different units.</a:t>
            </a:r>
            <a:endParaRPr lang="en-US" sz="3200" b="1" dirty="0">
              <a:solidFill>
                <a:srgbClr val="002060"/>
              </a:solidFill>
            </a:endParaRPr>
          </a:p>
        </p:txBody>
      </p:sp>
      <p:graphicFrame>
        <p:nvGraphicFramePr>
          <p:cNvPr id="82946" name="Object 4"/>
          <p:cNvGraphicFramePr>
            <a:graphicFrameLocks noChangeAspect="1"/>
          </p:cNvGraphicFramePr>
          <p:nvPr/>
        </p:nvGraphicFramePr>
        <p:xfrm>
          <a:off x="5334000" y="1295400"/>
          <a:ext cx="3810000" cy="1180639"/>
        </p:xfrm>
        <a:graphic>
          <a:graphicData uri="http://schemas.openxmlformats.org/presentationml/2006/ole">
            <p:oleObj spid="_x0000_s2855938" name="Equation" r:id="rId3" imgW="1434960" imgH="444240" progId="Equation.DSMT4">
              <p:embed/>
            </p:oleObj>
          </a:graphicData>
        </a:graphic>
      </p:graphicFrame>
      <p:sp>
        <p:nvSpPr>
          <p:cNvPr id="82948" name="TextBox 3"/>
          <p:cNvSpPr txBox="1">
            <a:spLocks noChangeArrowheads="1"/>
          </p:cNvSpPr>
          <p:nvPr/>
        </p:nvSpPr>
        <p:spPr bwMode="auto">
          <a:xfrm>
            <a:off x="0" y="0"/>
            <a:ext cx="6324600" cy="923330"/>
          </a:xfrm>
          <a:prstGeom prst="rect">
            <a:avLst/>
          </a:prstGeom>
          <a:noFill/>
          <a:ln w="9525">
            <a:noFill/>
            <a:miter lim="800000"/>
            <a:headEnd/>
            <a:tailEnd/>
          </a:ln>
        </p:spPr>
        <p:txBody>
          <a:bodyPr>
            <a:spAutoFit/>
          </a:bodyPr>
          <a:lstStyle/>
          <a:p>
            <a:r>
              <a:rPr lang="en-US" sz="5400" b="1" dirty="0">
                <a:solidFill>
                  <a:srgbClr val="FF0000"/>
                </a:solidFill>
              </a:rPr>
              <a:t>Standardization </a:t>
            </a:r>
          </a:p>
        </p:txBody>
      </p:sp>
      <p:pic>
        <p:nvPicPr>
          <p:cNvPr id="2855940" name="Picture 4" descr="https://cdn-images-1.medium.com/max/744/1*GAcEj37smCOCZMrqp-rjjA.png"/>
          <p:cNvPicPr>
            <a:picLocks noChangeAspect="1" noChangeArrowheads="1"/>
          </p:cNvPicPr>
          <p:nvPr/>
        </p:nvPicPr>
        <p:blipFill>
          <a:blip r:embed="rId4" cstate="print"/>
          <a:srcRect/>
          <a:stretch>
            <a:fillRect/>
          </a:stretch>
        </p:blipFill>
        <p:spPr bwMode="auto">
          <a:xfrm>
            <a:off x="838200" y="3657600"/>
            <a:ext cx="7086600" cy="27717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948"/>
                                        </p:tgtEl>
                                        <p:attrNameLst>
                                          <p:attrName>style.visibility</p:attrName>
                                        </p:attrNameLst>
                                      </p:cBhvr>
                                      <p:to>
                                        <p:strVal val="visible"/>
                                      </p:to>
                                    </p:set>
                                    <p:anim calcmode="lin" valueType="num">
                                      <p:cBhvr additive="base">
                                        <p:cTn id="7" dur="500" fill="hold"/>
                                        <p:tgtEl>
                                          <p:spTgt spid="82948"/>
                                        </p:tgtEl>
                                        <p:attrNameLst>
                                          <p:attrName>ppt_x</p:attrName>
                                        </p:attrNameLst>
                                      </p:cBhvr>
                                      <p:tavLst>
                                        <p:tav tm="0">
                                          <p:val>
                                            <p:strVal val="#ppt_x"/>
                                          </p:val>
                                        </p:tav>
                                        <p:tav tm="100000">
                                          <p:val>
                                            <p:strVal val="#ppt_x"/>
                                          </p:val>
                                        </p:tav>
                                      </p:tavLst>
                                    </p:anim>
                                    <p:anim calcmode="lin" valueType="num">
                                      <p:cBhvr additive="base">
                                        <p:cTn id="8" dur="500" fill="hold"/>
                                        <p:tgtEl>
                                          <p:spTgt spid="829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2947">
                                            <p:txEl>
                                              <p:pRg st="0" end="0"/>
                                            </p:txEl>
                                          </p:spTgt>
                                        </p:tgtEl>
                                        <p:attrNameLst>
                                          <p:attrName>style.visibility</p:attrName>
                                        </p:attrNameLst>
                                      </p:cBhvr>
                                      <p:to>
                                        <p:strVal val="visible"/>
                                      </p:to>
                                    </p:set>
                                    <p:anim calcmode="lin" valueType="num">
                                      <p:cBhvr additive="base">
                                        <p:cTn id="13" dur="500" fill="hold"/>
                                        <p:tgtEl>
                                          <p:spTgt spid="8294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29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2947">
                                            <p:txEl>
                                              <p:pRg st="2" end="2"/>
                                            </p:txEl>
                                          </p:spTgt>
                                        </p:tgtEl>
                                        <p:attrNameLst>
                                          <p:attrName>style.visibility</p:attrName>
                                        </p:attrNameLst>
                                      </p:cBhvr>
                                      <p:to>
                                        <p:strVal val="visible"/>
                                      </p:to>
                                    </p:set>
                                    <p:anim calcmode="lin" valueType="num">
                                      <p:cBhvr additive="base">
                                        <p:cTn id="19" dur="500" fill="hold"/>
                                        <p:tgtEl>
                                          <p:spTgt spid="8294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29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2946">
                                            <p:subSp spid="_x0000_s2855938"/>
                                          </p:spTgt>
                                        </p:tgtEl>
                                        <p:attrNameLst>
                                          <p:attrName>style.visibility</p:attrName>
                                        </p:attrNameLst>
                                      </p:cBhvr>
                                      <p:to>
                                        <p:strVal val="visible"/>
                                      </p:to>
                                    </p:set>
                                    <p:anim calcmode="lin" valueType="num">
                                      <p:cBhvr additive="base">
                                        <p:cTn id="25" dur="500" fill="hold"/>
                                        <p:tgtEl>
                                          <p:spTgt spid="82946">
                                            <p:subSp spid="_x0000_s2855938"/>
                                          </p:spTgt>
                                        </p:tgtEl>
                                        <p:attrNameLst>
                                          <p:attrName>ppt_x</p:attrName>
                                        </p:attrNameLst>
                                      </p:cBhvr>
                                      <p:tavLst>
                                        <p:tav tm="0">
                                          <p:val>
                                            <p:strVal val="#ppt_x"/>
                                          </p:val>
                                        </p:tav>
                                        <p:tav tm="100000">
                                          <p:val>
                                            <p:strVal val="#ppt_x"/>
                                          </p:val>
                                        </p:tav>
                                      </p:tavLst>
                                    </p:anim>
                                    <p:anim calcmode="lin" valueType="num">
                                      <p:cBhvr additive="base">
                                        <p:cTn id="26" dur="500" fill="hold"/>
                                        <p:tgtEl>
                                          <p:spTgt spid="82946">
                                            <p:subSp spid="_x0000_s2855938"/>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build="p" autoUpdateAnimBg="0"/>
      <p:bldP spid="82948"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9144000" cy="5816977"/>
          </a:xfrm>
          <a:prstGeom prst="rect">
            <a:avLst/>
          </a:prstGeom>
          <a:noFill/>
          <a:ln w="9525">
            <a:noFill/>
            <a:miter lim="800000"/>
            <a:headEnd/>
            <a:tailEnd/>
          </a:ln>
        </p:spPr>
        <p:txBody>
          <a:bodyPr>
            <a:spAutoFit/>
          </a:bodyPr>
          <a:lstStyle/>
          <a:p>
            <a:endParaRPr lang="en-US" sz="2400" b="1" dirty="0"/>
          </a:p>
          <a:p>
            <a:endParaRPr lang="en-US" sz="2400" b="1" dirty="0"/>
          </a:p>
          <a:p>
            <a:r>
              <a:rPr lang="en-US" sz="3600" b="1" dirty="0"/>
              <a:t>Normalizing </a:t>
            </a:r>
            <a:r>
              <a:rPr lang="en-US" sz="3600" b="1" dirty="0">
                <a:solidFill>
                  <a:srgbClr val="FF0000"/>
                </a:solidFill>
              </a:rPr>
              <a:t>both </a:t>
            </a:r>
            <a:r>
              <a:rPr lang="en-US" sz="3600" b="1" dirty="0" smtClean="0">
                <a:solidFill>
                  <a:srgbClr val="FF0000"/>
                </a:solidFill>
              </a:rPr>
              <a:t>input &amp; target </a:t>
            </a:r>
            <a:r>
              <a:rPr lang="en-US" sz="3600" b="1" dirty="0"/>
              <a:t>data set during </a:t>
            </a:r>
            <a:r>
              <a:rPr lang="en-US" sz="3600" b="1" dirty="0">
                <a:solidFill>
                  <a:srgbClr val="FF0000"/>
                </a:solidFill>
              </a:rPr>
              <a:t>pre-processing</a:t>
            </a:r>
            <a:r>
              <a:rPr lang="en-US" sz="3600" b="1" dirty="0"/>
              <a:t> stage ensures that the network output always falls into a normalized range. </a:t>
            </a:r>
          </a:p>
          <a:p>
            <a:endParaRPr lang="en-US" sz="3600" b="1" dirty="0"/>
          </a:p>
          <a:p>
            <a:endParaRPr lang="en-US" sz="3600" b="1" dirty="0"/>
          </a:p>
          <a:p>
            <a:r>
              <a:rPr lang="en-US" sz="3600" b="1" dirty="0"/>
              <a:t>During </a:t>
            </a:r>
            <a:r>
              <a:rPr lang="en-US" sz="3600" b="1" dirty="0">
                <a:solidFill>
                  <a:srgbClr val="FF0000"/>
                </a:solidFill>
              </a:rPr>
              <a:t>post-processing</a:t>
            </a:r>
            <a:r>
              <a:rPr lang="en-US" sz="3600" b="1" dirty="0"/>
              <a:t> stage, the network output is transformed back into the units of the original target data</a:t>
            </a:r>
            <a:r>
              <a:rPr lang="en-US" sz="2400" b="1"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 calcmode="lin" valueType="num">
                                      <p:cBhvr additive="base">
                                        <p:cTn id="1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2"/>
          <p:cNvGraphicFramePr>
            <a:graphicFrameLocks noChangeAspect="1"/>
          </p:cNvGraphicFramePr>
          <p:nvPr/>
        </p:nvGraphicFramePr>
        <p:xfrm>
          <a:off x="0" y="2133600"/>
          <a:ext cx="9010650" cy="1143000"/>
        </p:xfrm>
        <a:graphic>
          <a:graphicData uri="http://schemas.openxmlformats.org/presentationml/2006/ole">
            <p:oleObj spid="_x0000_s2856962" name="Equation" r:id="rId3" imgW="3403440" imgH="431640" progId="Equation.DSMT4">
              <p:embed/>
            </p:oleObj>
          </a:graphicData>
        </a:graphic>
      </p:graphicFrame>
      <p:graphicFrame>
        <p:nvGraphicFramePr>
          <p:cNvPr id="3" name="Object 5"/>
          <p:cNvGraphicFramePr>
            <a:graphicFrameLocks noChangeAspect="1"/>
          </p:cNvGraphicFramePr>
          <p:nvPr/>
        </p:nvGraphicFramePr>
        <p:xfrm>
          <a:off x="914400" y="3733800"/>
          <a:ext cx="5514975" cy="1295400"/>
        </p:xfrm>
        <a:graphic>
          <a:graphicData uri="http://schemas.openxmlformats.org/presentationml/2006/ole">
            <p:oleObj spid="_x0000_s2856963" name="Equation" r:id="rId4" imgW="1892160" imgH="444240" progId="Equation.DSMT4">
              <p:embed/>
            </p:oleObj>
          </a:graphicData>
        </a:graphic>
      </p:graphicFrame>
      <p:graphicFrame>
        <p:nvGraphicFramePr>
          <p:cNvPr id="10" name="Object 6"/>
          <p:cNvGraphicFramePr>
            <a:graphicFrameLocks noChangeAspect="1"/>
          </p:cNvGraphicFramePr>
          <p:nvPr/>
        </p:nvGraphicFramePr>
        <p:xfrm>
          <a:off x="0" y="5486400"/>
          <a:ext cx="8839200" cy="914400"/>
        </p:xfrm>
        <a:graphic>
          <a:graphicData uri="http://schemas.openxmlformats.org/presentationml/2006/ole">
            <p:oleObj spid="_x0000_s2856964" name="Equation" r:id="rId5" imgW="3162240" imgH="317160" progId="Equation.DSMT4">
              <p:embed/>
            </p:oleObj>
          </a:graphicData>
        </a:graphic>
      </p:graphicFrame>
      <p:sp>
        <p:nvSpPr>
          <p:cNvPr id="5" name="TextBox 4"/>
          <p:cNvSpPr txBox="1">
            <a:spLocks noChangeArrowheads="1"/>
          </p:cNvSpPr>
          <p:nvPr/>
        </p:nvSpPr>
        <p:spPr bwMode="auto">
          <a:xfrm>
            <a:off x="0" y="0"/>
            <a:ext cx="9144000" cy="584200"/>
          </a:xfrm>
          <a:prstGeom prst="rect">
            <a:avLst/>
          </a:prstGeom>
          <a:noFill/>
          <a:ln w="9525">
            <a:noFill/>
            <a:miter lim="800000"/>
            <a:headEnd/>
            <a:tailEnd/>
          </a:ln>
        </p:spPr>
        <p:txBody>
          <a:bodyPr>
            <a:spAutoFit/>
          </a:bodyPr>
          <a:lstStyle/>
          <a:p>
            <a:r>
              <a:rPr lang="en-US" sz="3200" b="1" dirty="0" smtClean="0">
                <a:solidFill>
                  <a:srgbClr val="FF0000"/>
                </a:solidFill>
              </a:rPr>
              <a:t>NORMALIZATION</a:t>
            </a:r>
            <a:endParaRPr lang="en-US" sz="3200" b="1" dirty="0">
              <a:solidFill>
                <a:srgbClr val="FF0000"/>
              </a:solidFill>
            </a:endParaRPr>
          </a:p>
        </p:txBody>
      </p:sp>
      <p:sp>
        <p:nvSpPr>
          <p:cNvPr id="6" name="TextBox 5"/>
          <p:cNvSpPr txBox="1">
            <a:spLocks noChangeArrowheads="1"/>
          </p:cNvSpPr>
          <p:nvPr/>
        </p:nvSpPr>
        <p:spPr bwMode="auto">
          <a:xfrm>
            <a:off x="0" y="990600"/>
            <a:ext cx="9144000" cy="584200"/>
          </a:xfrm>
          <a:prstGeom prst="rect">
            <a:avLst/>
          </a:prstGeom>
          <a:noFill/>
          <a:ln w="9525">
            <a:noFill/>
            <a:miter lim="800000"/>
            <a:headEnd/>
            <a:tailEnd/>
          </a:ln>
        </p:spPr>
        <p:txBody>
          <a:bodyPr>
            <a:spAutoFit/>
          </a:bodyPr>
          <a:lstStyle/>
          <a:p>
            <a:r>
              <a:rPr lang="en-US" sz="3200" dirty="0"/>
              <a:t>Normalizing in the interval  [  X </a:t>
            </a:r>
            <a:r>
              <a:rPr lang="en-US" sz="3200" baseline="-25000" dirty="0"/>
              <a:t>max-new</a:t>
            </a:r>
            <a:r>
              <a:rPr lang="en-US" sz="3200" dirty="0"/>
              <a:t>  ,  </a:t>
            </a:r>
            <a:r>
              <a:rPr lang="en-US" sz="3200" dirty="0" err="1"/>
              <a:t>X</a:t>
            </a:r>
            <a:r>
              <a:rPr lang="en-US" sz="3200" baseline="-25000" dirty="0" err="1"/>
              <a:t>min</a:t>
            </a:r>
            <a:r>
              <a:rPr lang="en-US" sz="3200" baseline="-25000" dirty="0"/>
              <a:t>-new</a:t>
            </a:r>
            <a:r>
              <a:rPr lang="en-US" sz="32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4"/>
          <p:cNvSpPr>
            <a:spLocks noGrp="1" noChangeArrowheads="1"/>
          </p:cNvSpPr>
          <p:nvPr>
            <p:ph type="title"/>
          </p:nvPr>
        </p:nvSpPr>
        <p:spPr>
          <a:xfrm>
            <a:off x="0" y="0"/>
            <a:ext cx="9144000" cy="1143000"/>
          </a:xfrm>
        </p:spPr>
        <p:txBody>
          <a:bodyPr>
            <a:normAutofit fontScale="90000"/>
          </a:bodyPr>
          <a:lstStyle/>
          <a:p>
            <a:pPr eaLnBrk="1" hangingPunct="1"/>
            <a:r>
              <a:rPr lang="en-US" sz="4000" b="1" dirty="0" err="1" smtClean="0">
                <a:solidFill>
                  <a:srgbClr val="FF0000"/>
                </a:solidFill>
              </a:rPr>
              <a:t>Postprocessing</a:t>
            </a:r>
            <a:r>
              <a:rPr lang="en-US" sz="4000" b="1" dirty="0" smtClean="0">
                <a:solidFill>
                  <a:srgbClr val="FF0000"/>
                </a:solidFill>
              </a:rPr>
              <a:t/>
            </a:r>
            <a:br>
              <a:rPr lang="en-US" sz="4000" b="1" dirty="0" smtClean="0">
                <a:solidFill>
                  <a:srgbClr val="FF0000"/>
                </a:solidFill>
              </a:rPr>
            </a:br>
            <a:r>
              <a:rPr lang="en-US" sz="4000" b="1" dirty="0" smtClean="0">
                <a:solidFill>
                  <a:srgbClr val="FF0000"/>
                </a:solidFill>
              </a:rPr>
              <a:t>(</a:t>
            </a:r>
            <a:r>
              <a:rPr lang="en-US" sz="4000" b="1" dirty="0" err="1" smtClean="0">
                <a:solidFill>
                  <a:srgbClr val="FF0000"/>
                </a:solidFill>
              </a:rPr>
              <a:t>Denormalization</a:t>
            </a:r>
            <a:r>
              <a:rPr lang="en-US" sz="4000" b="1" dirty="0" smtClean="0">
                <a:solidFill>
                  <a:srgbClr val="FF0000"/>
                </a:solidFill>
              </a:rPr>
              <a:t> of output data)</a:t>
            </a:r>
          </a:p>
        </p:txBody>
      </p:sp>
      <p:sp>
        <p:nvSpPr>
          <p:cNvPr id="90117" name="Rectangle 7"/>
          <p:cNvSpPr>
            <a:spLocks noChangeArrowheads="1"/>
          </p:cNvSpPr>
          <p:nvPr/>
        </p:nvSpPr>
        <p:spPr bwMode="auto">
          <a:xfrm>
            <a:off x="0" y="3218021"/>
            <a:ext cx="9144000" cy="2062103"/>
          </a:xfrm>
          <a:prstGeom prst="rect">
            <a:avLst/>
          </a:prstGeom>
          <a:noFill/>
          <a:ln w="9525">
            <a:noFill/>
            <a:miter lim="800000"/>
            <a:headEnd/>
            <a:tailEnd/>
          </a:ln>
        </p:spPr>
        <p:txBody>
          <a:bodyPr anchor="ctr">
            <a:spAutoFit/>
          </a:bodyPr>
          <a:lstStyle/>
          <a:p>
            <a:r>
              <a:rPr lang="en-US" sz="3200" b="1" dirty="0" err="1" smtClean="0">
                <a:cs typeface="Times New Roman" pitchFamily="18" charset="0"/>
              </a:rPr>
              <a:t>Y</a:t>
            </a:r>
            <a:r>
              <a:rPr lang="en-US" sz="3200" b="1" baseline="-25000" dirty="0" err="1" smtClean="0">
                <a:cs typeface="Times New Roman" pitchFamily="18" charset="0"/>
              </a:rPr>
              <a:t>max</a:t>
            </a:r>
            <a:r>
              <a:rPr lang="en-US" sz="3200" b="1" dirty="0" smtClean="0">
                <a:cs typeface="Times New Roman" pitchFamily="18" charset="0"/>
              </a:rPr>
              <a:t>  </a:t>
            </a:r>
            <a:r>
              <a:rPr lang="en-US" sz="3200" b="1" dirty="0">
                <a:cs typeface="Times New Roman" pitchFamily="18" charset="0"/>
              </a:rPr>
              <a:t>and </a:t>
            </a:r>
            <a:r>
              <a:rPr lang="en-US" sz="3200" b="1" dirty="0" err="1">
                <a:cs typeface="Times New Roman" pitchFamily="18" charset="0"/>
              </a:rPr>
              <a:t>Y</a:t>
            </a:r>
            <a:r>
              <a:rPr lang="en-US" sz="3200" b="1" baseline="-25000" dirty="0" err="1">
                <a:cs typeface="Times New Roman" pitchFamily="18" charset="0"/>
              </a:rPr>
              <a:t>min</a:t>
            </a:r>
            <a:r>
              <a:rPr lang="en-US" sz="3200" b="1" dirty="0">
                <a:cs typeface="Times New Roman" pitchFamily="18" charset="0"/>
              </a:rPr>
              <a:t> are max and min  activation values of the output </a:t>
            </a:r>
            <a:r>
              <a:rPr lang="en-US" sz="3200" b="1" dirty="0" smtClean="0">
                <a:cs typeface="Times New Roman" pitchFamily="18" charset="0"/>
              </a:rPr>
              <a:t>neurons</a:t>
            </a:r>
            <a:endParaRPr lang="en-US" sz="3200" b="1" dirty="0">
              <a:cs typeface="Times New Roman" pitchFamily="18" charset="0"/>
            </a:endParaRPr>
          </a:p>
          <a:p>
            <a:r>
              <a:rPr lang="en-US" sz="3200" b="1" dirty="0" err="1">
                <a:cs typeface="Times New Roman" pitchFamily="18" charset="0"/>
              </a:rPr>
              <a:t>Y</a:t>
            </a:r>
            <a:r>
              <a:rPr lang="en-US" sz="3200" b="1" baseline="-25000" dirty="0" err="1">
                <a:cs typeface="Times New Roman" pitchFamily="18" charset="0"/>
              </a:rPr>
              <a:t>denorm</a:t>
            </a:r>
            <a:r>
              <a:rPr lang="en-US" sz="3200" b="1" baseline="-25000" dirty="0">
                <a:cs typeface="Times New Roman" pitchFamily="18" charset="0"/>
              </a:rPr>
              <a:t>-max</a:t>
            </a:r>
            <a:r>
              <a:rPr lang="en-US" sz="3200" b="1" dirty="0">
                <a:cs typeface="Times New Roman" pitchFamily="18" charset="0"/>
              </a:rPr>
              <a:t>  and </a:t>
            </a:r>
            <a:r>
              <a:rPr lang="en-US" sz="3200" b="1" dirty="0" err="1">
                <a:cs typeface="Times New Roman" pitchFamily="18" charset="0"/>
              </a:rPr>
              <a:t>Y</a:t>
            </a:r>
            <a:r>
              <a:rPr lang="en-US" sz="3200" b="1" baseline="-25000" dirty="0" err="1">
                <a:cs typeface="Times New Roman" pitchFamily="18" charset="0"/>
              </a:rPr>
              <a:t>denorm</a:t>
            </a:r>
            <a:r>
              <a:rPr lang="en-US" sz="3200" b="1" baseline="-25000" dirty="0">
                <a:cs typeface="Times New Roman" pitchFamily="18" charset="0"/>
              </a:rPr>
              <a:t>-min</a:t>
            </a:r>
            <a:r>
              <a:rPr lang="en-US" sz="3200" b="1" dirty="0">
                <a:cs typeface="Times New Roman" pitchFamily="18" charset="0"/>
              </a:rPr>
              <a:t>   are the maximum and minimum values of </a:t>
            </a:r>
            <a:r>
              <a:rPr lang="en-US" sz="3200" b="1" dirty="0" err="1">
                <a:cs typeface="Times New Roman" pitchFamily="18" charset="0"/>
              </a:rPr>
              <a:t>denormalised</a:t>
            </a:r>
            <a:r>
              <a:rPr lang="en-US" sz="3200" b="1" dirty="0">
                <a:cs typeface="Times New Roman" pitchFamily="18" charset="0"/>
              </a:rPr>
              <a:t> Y</a:t>
            </a:r>
            <a:endParaRPr lang="en-US" sz="2800" b="1" dirty="0">
              <a:cs typeface="Times New Roman" pitchFamily="18" charset="0"/>
            </a:endParaRPr>
          </a:p>
        </p:txBody>
      </p:sp>
      <p:graphicFrame>
        <p:nvGraphicFramePr>
          <p:cNvPr id="2" name="Object 3"/>
          <p:cNvGraphicFramePr>
            <a:graphicFrameLocks noChangeAspect="1"/>
          </p:cNvGraphicFramePr>
          <p:nvPr/>
        </p:nvGraphicFramePr>
        <p:xfrm>
          <a:off x="0" y="1828800"/>
          <a:ext cx="9144000" cy="1169987"/>
        </p:xfrm>
        <a:graphic>
          <a:graphicData uri="http://schemas.openxmlformats.org/presentationml/2006/ole">
            <p:oleObj spid="_x0000_s2857986" name="Equation" r:id="rId3" imgW="3377880" imgH="431640" progId="Equation.DSMT4">
              <p:embed/>
            </p:oleObj>
          </a:graphicData>
        </a:graphic>
      </p:graphicFrame>
      <p:graphicFrame>
        <p:nvGraphicFramePr>
          <p:cNvPr id="11" name="Object 2"/>
          <p:cNvGraphicFramePr>
            <a:graphicFrameLocks noChangeAspect="1"/>
          </p:cNvGraphicFramePr>
          <p:nvPr/>
        </p:nvGraphicFramePr>
        <p:xfrm>
          <a:off x="0" y="5562600"/>
          <a:ext cx="9010650" cy="1143000"/>
        </p:xfrm>
        <a:graphic>
          <a:graphicData uri="http://schemas.openxmlformats.org/presentationml/2006/ole">
            <p:oleObj spid="_x0000_s2857987" name="Equation" r:id="rId4" imgW="3403440" imgH="431640" progId="Equation.DSMT4">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7043"/>
                                        </p:tgtEl>
                                        <p:attrNameLst>
                                          <p:attrName>style.visibility</p:attrName>
                                        </p:attrNameLst>
                                      </p:cBhvr>
                                      <p:to>
                                        <p:strVal val="visible"/>
                                      </p:to>
                                    </p:set>
                                    <p:anim calcmode="lin" valueType="num">
                                      <p:cBhvr additive="base">
                                        <p:cTn id="7" dur="500" fill="hold"/>
                                        <p:tgtEl>
                                          <p:spTgt spid="87043"/>
                                        </p:tgtEl>
                                        <p:attrNameLst>
                                          <p:attrName>ppt_x</p:attrName>
                                        </p:attrNameLst>
                                      </p:cBhvr>
                                      <p:tavLst>
                                        <p:tav tm="0">
                                          <p:val>
                                            <p:strVal val="#ppt_x"/>
                                          </p:val>
                                        </p:tav>
                                        <p:tav tm="100000">
                                          <p:val>
                                            <p:strVal val="#ppt_x"/>
                                          </p:val>
                                        </p:tav>
                                      </p:tavLst>
                                    </p:anim>
                                    <p:anim calcmode="lin" valueType="num">
                                      <p:cBhvr additive="base">
                                        <p:cTn id="8" dur="500" fill="hold"/>
                                        <p:tgtEl>
                                          <p:spTgt spid="870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0117">
                                            <p:txEl>
                                              <p:pRg st="0" end="0"/>
                                            </p:txEl>
                                          </p:spTgt>
                                        </p:tgtEl>
                                        <p:attrNameLst>
                                          <p:attrName>style.visibility</p:attrName>
                                        </p:attrNameLst>
                                      </p:cBhvr>
                                      <p:to>
                                        <p:strVal val="visible"/>
                                      </p:to>
                                    </p:set>
                                    <p:anim calcmode="lin" valueType="num">
                                      <p:cBhvr additive="base">
                                        <p:cTn id="19" dur="500" fill="hold"/>
                                        <p:tgtEl>
                                          <p:spTgt spid="9011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01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0117">
                                            <p:txEl>
                                              <p:pRg st="1" end="1"/>
                                            </p:txEl>
                                          </p:spTgt>
                                        </p:tgtEl>
                                        <p:attrNameLst>
                                          <p:attrName>style.visibility</p:attrName>
                                        </p:attrNameLst>
                                      </p:cBhvr>
                                      <p:to>
                                        <p:strVal val="visible"/>
                                      </p:to>
                                    </p:set>
                                    <p:anim calcmode="lin" valueType="num">
                                      <p:cBhvr additive="base">
                                        <p:cTn id="25" dur="500" fill="hold"/>
                                        <p:tgtEl>
                                          <p:spTgt spid="90117">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011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p:bldP spid="90117"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0" y="0"/>
            <a:ext cx="9144000" cy="8463855"/>
          </a:xfrm>
          <a:prstGeom prst="rect">
            <a:avLst/>
          </a:prstGeom>
          <a:noFill/>
          <a:ln w="9525">
            <a:noFill/>
            <a:miter lim="800000"/>
            <a:headEnd/>
            <a:tailEnd/>
          </a:ln>
        </p:spPr>
        <p:txBody>
          <a:bodyPr>
            <a:spAutoFit/>
          </a:bodyPr>
          <a:lstStyle/>
          <a:p>
            <a:r>
              <a:rPr lang="en-US" sz="2800" b="1" dirty="0" smtClean="0">
                <a:solidFill>
                  <a:srgbClr val="FF0000"/>
                </a:solidFill>
              </a:rPr>
              <a:t>Example :  Input </a:t>
            </a:r>
            <a:r>
              <a:rPr lang="en-US" sz="2800" b="1" dirty="0">
                <a:solidFill>
                  <a:srgbClr val="FF0000"/>
                </a:solidFill>
              </a:rPr>
              <a:t>: </a:t>
            </a:r>
            <a:r>
              <a:rPr lang="en-US" sz="2800" b="1" dirty="0" smtClean="0">
                <a:solidFill>
                  <a:srgbClr val="FF0000"/>
                </a:solidFill>
              </a:rPr>
              <a:t>0-100</a:t>
            </a:r>
            <a:r>
              <a:rPr lang="en-US" sz="2800" b="1" baseline="30000" dirty="0" smtClean="0">
                <a:solidFill>
                  <a:srgbClr val="FF0000"/>
                </a:solidFill>
              </a:rPr>
              <a:t>0</a:t>
            </a:r>
            <a:r>
              <a:rPr lang="en-US" sz="2800" b="1" dirty="0" smtClean="0">
                <a:solidFill>
                  <a:srgbClr val="FF0000"/>
                </a:solidFill>
              </a:rPr>
              <a:t>C, Output-valve opening </a:t>
            </a:r>
            <a:r>
              <a:rPr lang="en-US" sz="2800" b="1" dirty="0">
                <a:solidFill>
                  <a:srgbClr val="FF0000"/>
                </a:solidFill>
              </a:rPr>
              <a:t>: </a:t>
            </a:r>
            <a:r>
              <a:rPr lang="en-US" sz="2800" b="1" dirty="0" smtClean="0">
                <a:solidFill>
                  <a:srgbClr val="FF0000"/>
                </a:solidFill>
              </a:rPr>
              <a:t>10-100%, both input/outputs have been normalized to ( -1 to 1)</a:t>
            </a:r>
            <a:endParaRPr lang="en-US" sz="2800" b="1" dirty="0">
              <a:solidFill>
                <a:srgbClr val="FF0000"/>
              </a:solidFill>
            </a:endParaRPr>
          </a:p>
          <a:p>
            <a:r>
              <a:rPr lang="en-US" sz="2800" b="1" dirty="0" smtClean="0">
                <a:solidFill>
                  <a:srgbClr val="FF0000"/>
                </a:solidFill>
              </a:rPr>
              <a:t>Temp </a:t>
            </a:r>
            <a:r>
              <a:rPr lang="en-US" sz="2800" b="1" dirty="0">
                <a:solidFill>
                  <a:srgbClr val="FF0000"/>
                </a:solidFill>
              </a:rPr>
              <a:t>= 68</a:t>
            </a:r>
            <a:r>
              <a:rPr lang="en-US" sz="2800" b="1" baseline="30000" dirty="0">
                <a:solidFill>
                  <a:srgbClr val="FF0000"/>
                </a:solidFill>
              </a:rPr>
              <a:t>0</a:t>
            </a:r>
            <a:r>
              <a:rPr lang="en-US" sz="2800" b="1" dirty="0">
                <a:solidFill>
                  <a:srgbClr val="FF0000"/>
                </a:solidFill>
              </a:rPr>
              <a:t>C,  </a:t>
            </a:r>
            <a:r>
              <a:rPr lang="en-US" sz="2800" b="1" dirty="0" smtClean="0">
                <a:solidFill>
                  <a:srgbClr val="FF0000"/>
                </a:solidFill>
              </a:rPr>
              <a:t>Output of network </a:t>
            </a:r>
            <a:r>
              <a:rPr lang="en-US" sz="2800" b="1" dirty="0">
                <a:solidFill>
                  <a:srgbClr val="FF0000"/>
                </a:solidFill>
              </a:rPr>
              <a:t>= -</a:t>
            </a:r>
            <a:r>
              <a:rPr lang="en-US" sz="2800" b="1" dirty="0" smtClean="0">
                <a:solidFill>
                  <a:srgbClr val="FF0000"/>
                </a:solidFill>
              </a:rPr>
              <a:t>0.5. </a:t>
            </a:r>
          </a:p>
          <a:p>
            <a:r>
              <a:rPr lang="en-US" sz="2800" b="1" dirty="0" smtClean="0">
                <a:solidFill>
                  <a:srgbClr val="FF0000"/>
                </a:solidFill>
              </a:rPr>
              <a:t>Find normalized input and </a:t>
            </a:r>
            <a:r>
              <a:rPr lang="en-US" sz="2800" b="1" dirty="0" err="1" smtClean="0">
                <a:solidFill>
                  <a:srgbClr val="FF0000"/>
                </a:solidFill>
              </a:rPr>
              <a:t>denormalized</a:t>
            </a:r>
            <a:r>
              <a:rPr lang="en-US" sz="2800" b="1" dirty="0" smtClean="0">
                <a:solidFill>
                  <a:srgbClr val="FF0000"/>
                </a:solidFill>
              </a:rPr>
              <a:t> output</a:t>
            </a:r>
            <a:endParaRPr lang="en-US" sz="2800" b="1" dirty="0">
              <a:solidFill>
                <a:srgbClr val="FF0000"/>
              </a:solidFill>
            </a:endParaRPr>
          </a:p>
          <a:p>
            <a:endParaRPr lang="en-US" sz="3600" dirty="0"/>
          </a:p>
          <a:p>
            <a:endParaRPr lang="en-US" sz="3600" dirty="0" smtClean="0"/>
          </a:p>
          <a:p>
            <a:endParaRPr lang="en-US" sz="3600" dirty="0" smtClean="0"/>
          </a:p>
          <a:p>
            <a:r>
              <a:rPr lang="en-US" sz="3600" dirty="0" err="1" smtClean="0"/>
              <a:t>Temp</a:t>
            </a:r>
            <a:r>
              <a:rPr lang="en-US" sz="3600" baseline="-25000" dirty="0" err="1" smtClean="0"/>
              <a:t>norm</a:t>
            </a:r>
            <a:r>
              <a:rPr lang="en-US" sz="3600" dirty="0" smtClean="0"/>
              <a:t> </a:t>
            </a:r>
            <a:r>
              <a:rPr lang="en-US" sz="3600" dirty="0"/>
              <a:t>(-1 to +1)  =</a:t>
            </a:r>
          </a:p>
          <a:p>
            <a:r>
              <a:rPr lang="en-US" sz="3600" dirty="0"/>
              <a:t> </a:t>
            </a:r>
          </a:p>
          <a:p>
            <a:endParaRPr lang="en-US" sz="3600" dirty="0"/>
          </a:p>
          <a:p>
            <a:endParaRPr lang="en-US" sz="3600" dirty="0" smtClean="0"/>
          </a:p>
          <a:p>
            <a:endParaRPr lang="en-US" sz="3600" dirty="0" smtClean="0"/>
          </a:p>
          <a:p>
            <a:r>
              <a:rPr lang="en-US" sz="3600" dirty="0" smtClean="0"/>
              <a:t>Valve </a:t>
            </a:r>
            <a:r>
              <a:rPr lang="en-US" sz="3600" dirty="0"/>
              <a:t>opening </a:t>
            </a:r>
            <a:r>
              <a:rPr lang="en-US" sz="3600" baseline="-25000" dirty="0"/>
              <a:t>de-norm</a:t>
            </a:r>
            <a:r>
              <a:rPr lang="en-US" sz="3600" dirty="0"/>
              <a:t>  =    </a:t>
            </a:r>
          </a:p>
          <a:p>
            <a:endParaRPr lang="en-US" sz="3600" dirty="0"/>
          </a:p>
          <a:p>
            <a:endParaRPr lang="en-US" sz="3600" dirty="0"/>
          </a:p>
          <a:p>
            <a:endParaRPr lang="en-US" sz="3600" dirty="0"/>
          </a:p>
        </p:txBody>
      </p:sp>
      <p:graphicFrame>
        <p:nvGraphicFramePr>
          <p:cNvPr id="4" name="Object 2"/>
          <p:cNvGraphicFramePr>
            <a:graphicFrameLocks noChangeAspect="1"/>
          </p:cNvGraphicFramePr>
          <p:nvPr/>
        </p:nvGraphicFramePr>
        <p:xfrm>
          <a:off x="4114800" y="3200400"/>
          <a:ext cx="4646613" cy="1036638"/>
        </p:xfrm>
        <a:graphic>
          <a:graphicData uri="http://schemas.openxmlformats.org/presentationml/2006/ole">
            <p:oleObj spid="_x0000_s2859010" name="Equation" r:id="rId3" imgW="1765080" imgH="393480" progId="Equation.DSMT4">
              <p:embed/>
            </p:oleObj>
          </a:graphicData>
        </a:graphic>
      </p:graphicFrame>
      <p:graphicFrame>
        <p:nvGraphicFramePr>
          <p:cNvPr id="5" name="Object 3"/>
          <p:cNvGraphicFramePr>
            <a:graphicFrameLocks noChangeAspect="1"/>
          </p:cNvGraphicFramePr>
          <p:nvPr/>
        </p:nvGraphicFramePr>
        <p:xfrm>
          <a:off x="4489450" y="5943600"/>
          <a:ext cx="4654550" cy="914400"/>
        </p:xfrm>
        <a:graphic>
          <a:graphicData uri="http://schemas.openxmlformats.org/presentationml/2006/ole">
            <p:oleObj spid="_x0000_s2859011" name="Equation" r:id="rId4" imgW="2133360" imgH="419040" progId="Equation.DSMT4">
              <p:embed/>
            </p:oleObj>
          </a:graphicData>
        </a:graphic>
      </p:graphicFrame>
      <p:graphicFrame>
        <p:nvGraphicFramePr>
          <p:cNvPr id="2" name="Object 2"/>
          <p:cNvGraphicFramePr>
            <a:graphicFrameLocks noChangeAspect="1"/>
          </p:cNvGraphicFramePr>
          <p:nvPr/>
        </p:nvGraphicFramePr>
        <p:xfrm>
          <a:off x="0" y="2133600"/>
          <a:ext cx="9010650" cy="1143000"/>
        </p:xfrm>
        <a:graphic>
          <a:graphicData uri="http://schemas.openxmlformats.org/presentationml/2006/ole">
            <p:oleObj spid="_x0000_s2859012" name="Equation" r:id="rId5" imgW="3403440" imgH="431640" progId="Equation.DSMT4">
              <p:embed/>
            </p:oleObj>
          </a:graphicData>
        </a:graphic>
      </p:graphicFrame>
      <p:graphicFrame>
        <p:nvGraphicFramePr>
          <p:cNvPr id="6" name="Object 3"/>
          <p:cNvGraphicFramePr>
            <a:graphicFrameLocks noChangeAspect="1"/>
          </p:cNvGraphicFramePr>
          <p:nvPr/>
        </p:nvGraphicFramePr>
        <p:xfrm>
          <a:off x="0" y="4495800"/>
          <a:ext cx="9144000" cy="1169987"/>
        </p:xfrm>
        <a:graphic>
          <a:graphicData uri="http://schemas.openxmlformats.org/presentationml/2006/ole">
            <p:oleObj spid="_x0000_s2859013" name="Equation" r:id="rId6" imgW="3377880" imgH="43164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 calcmode="lin" valueType="num">
                                      <p:cBhvr additive="base">
                                        <p:cTn id="4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500" fill="hold"/>
                                        <p:tgtEl>
                                          <p:spTgt spid="5"/>
                                        </p:tgtEl>
                                        <p:attrNameLst>
                                          <p:attrName>ppt_x</p:attrName>
                                        </p:attrNameLst>
                                      </p:cBhvr>
                                      <p:tavLst>
                                        <p:tav tm="0">
                                          <p:val>
                                            <p:strVal val="#ppt_x"/>
                                          </p:val>
                                        </p:tav>
                                        <p:tav tm="100000">
                                          <p:val>
                                            <p:strVal val="#ppt_x"/>
                                          </p:val>
                                        </p:tav>
                                      </p:tavLst>
                                    </p:anim>
                                    <p:anim calcmode="lin" valueType="num">
                                      <p:cBhvr additive="base">
                                        <p:cTn id="5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555641"/>
          </a:xfrm>
          <a:prstGeom prst="rect">
            <a:avLst/>
          </a:prstGeom>
        </p:spPr>
        <p:txBody>
          <a:bodyPr wrap="square">
            <a:spAutoFit/>
          </a:bodyPr>
          <a:lstStyle/>
          <a:p>
            <a:pPr>
              <a:buFont typeface="Wingdings" pitchFamily="2" charset="2"/>
              <a:buChar char="ü"/>
            </a:pPr>
            <a:r>
              <a:rPr lang="en-US" sz="2800" b="1" dirty="0" smtClean="0">
                <a:solidFill>
                  <a:srgbClr val="FF0000"/>
                </a:solidFill>
              </a:rPr>
              <a:t>Normalization</a:t>
            </a:r>
            <a:r>
              <a:rPr lang="en-US" sz="2800" b="1" dirty="0" smtClean="0"/>
              <a:t> is a good technique to use when you do not know the distribution of your data or when you know the distribution is not Gaussian (a bell curve)</a:t>
            </a:r>
          </a:p>
          <a:p>
            <a:pPr>
              <a:buFont typeface="Wingdings" pitchFamily="2" charset="2"/>
              <a:buChar char="ü"/>
            </a:pPr>
            <a:endParaRPr lang="en-US" sz="2800" b="1" dirty="0" smtClean="0"/>
          </a:p>
          <a:p>
            <a:pPr>
              <a:buFont typeface="Wingdings" pitchFamily="2" charset="2"/>
              <a:buChar char="ü"/>
            </a:pPr>
            <a:r>
              <a:rPr lang="en-US" sz="2800" b="1" dirty="0" smtClean="0">
                <a:solidFill>
                  <a:srgbClr val="FF0000"/>
                </a:solidFill>
              </a:rPr>
              <a:t>Standardization</a:t>
            </a:r>
            <a:r>
              <a:rPr lang="en-US" sz="2800" b="1" dirty="0" smtClean="0"/>
              <a:t> assumes that your data has a Gaussian (bell curve) distribution. This does not strictly have to be true, but the technique is more effective if your attribute distribution is Gaussian.</a:t>
            </a:r>
          </a:p>
          <a:p>
            <a:pPr>
              <a:buFont typeface="Wingdings" pitchFamily="2" charset="2"/>
              <a:buChar char="ü"/>
            </a:pPr>
            <a:endParaRPr lang="en-US" sz="2800" b="1" dirty="0" smtClean="0"/>
          </a:p>
          <a:p>
            <a:pPr>
              <a:buFont typeface="Wingdings" pitchFamily="2" charset="2"/>
              <a:buChar char="ü"/>
            </a:pPr>
            <a:r>
              <a:rPr lang="en-US" sz="2800" b="1" dirty="0" smtClean="0"/>
              <a:t>if you have outliers in your feature (column), normalizing your data will scale most of the data to a small/large  interval ? </a:t>
            </a:r>
          </a:p>
          <a:p>
            <a:pPr>
              <a:buFont typeface="Wingdings" pitchFamily="2" charset="2"/>
              <a:buChar char="ü"/>
            </a:pPr>
            <a:endParaRPr lang="en-US" sz="2800" b="1" dirty="0" smtClean="0"/>
          </a:p>
          <a:p>
            <a:pPr>
              <a:buFont typeface="Wingdings" pitchFamily="2" charset="2"/>
              <a:buChar char="ü"/>
            </a:pPr>
            <a:r>
              <a:rPr lang="en-US" sz="2800" b="1" dirty="0" err="1" smtClean="0">
                <a:solidFill>
                  <a:srgbClr val="FF0000"/>
                </a:solidFill>
              </a:rPr>
              <a:t>Standardisation</a:t>
            </a:r>
            <a:r>
              <a:rPr lang="en-US" sz="2800" b="1" dirty="0" smtClean="0">
                <a:solidFill>
                  <a:srgbClr val="FF0000"/>
                </a:solidFill>
              </a:rPr>
              <a:t> is more robust to outliers</a:t>
            </a:r>
            <a:r>
              <a:rPr lang="en-US" sz="2800" b="1" dirty="0" smtClean="0"/>
              <a:t>, and in many cases, it is preferable over Max-Min </a:t>
            </a:r>
            <a:r>
              <a:rPr lang="en-US" sz="2800" b="1" dirty="0" err="1" smtClean="0"/>
              <a:t>Normalisation</a:t>
            </a:r>
            <a:r>
              <a:rPr lang="en-US" sz="2800" b="1" dirty="0" smtClean="0"/>
              <a:t>.</a:t>
            </a:r>
            <a:endParaRPr 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0" y="0"/>
            <a:ext cx="9144000" cy="6735762"/>
          </a:xfrm>
        </p:spPr>
        <p:txBody>
          <a:bodyPr>
            <a:normAutofit/>
          </a:bodyPr>
          <a:lstStyle/>
          <a:p>
            <a:r>
              <a:rPr lang="en-US" dirty="0" smtClean="0"/>
              <a:t> </a:t>
            </a:r>
            <a:r>
              <a:rPr lang="en-US" sz="4000" b="1" dirty="0" smtClean="0">
                <a:solidFill>
                  <a:srgbClr val="FF0000"/>
                </a:solidFill>
              </a:rPr>
              <a:t>Approaches to </a:t>
            </a:r>
            <a:r>
              <a:rPr lang="en-US" sz="4000" b="1" dirty="0" err="1" smtClean="0">
                <a:solidFill>
                  <a:srgbClr val="FF0000"/>
                </a:solidFill>
              </a:rPr>
              <a:t>hyperparameter</a:t>
            </a:r>
            <a:r>
              <a:rPr lang="en-US" sz="4000" b="1" dirty="0" smtClean="0">
                <a:solidFill>
                  <a:srgbClr val="FF0000"/>
                </a:solidFill>
              </a:rPr>
              <a:t> tuning</a:t>
            </a:r>
            <a:endParaRPr lang="en-US" b="1" dirty="0" smtClean="0">
              <a:solidFill>
                <a:srgbClr val="FF0000"/>
              </a:solidFill>
            </a:endParaRPr>
          </a:p>
          <a:p>
            <a:endParaRPr lang="en-US" dirty="0" smtClean="0">
              <a:solidFill>
                <a:srgbClr val="FF0000"/>
              </a:solidFill>
            </a:endParaRPr>
          </a:p>
          <a:p>
            <a:r>
              <a:rPr lang="en-US" b="1" dirty="0" smtClean="0"/>
              <a:t>Manual</a:t>
            </a:r>
            <a:r>
              <a:rPr lang="en-US" dirty="0" smtClean="0"/>
              <a:t>: </a:t>
            </a:r>
            <a:r>
              <a:rPr lang="en-US" b="1" dirty="0" smtClean="0"/>
              <a:t>select </a:t>
            </a:r>
            <a:r>
              <a:rPr lang="en-US" b="1" dirty="0" err="1" smtClean="0"/>
              <a:t>hyperparameters</a:t>
            </a:r>
            <a:r>
              <a:rPr lang="en-US" b="1" dirty="0" smtClean="0"/>
              <a:t> based on </a:t>
            </a:r>
            <a:r>
              <a:rPr lang="en-US" b="1" dirty="0" smtClean="0">
                <a:solidFill>
                  <a:srgbClr val="FF0000"/>
                </a:solidFill>
              </a:rPr>
              <a:t>intuition/experience/guessing</a:t>
            </a:r>
            <a:r>
              <a:rPr lang="en-US" b="1" dirty="0" smtClean="0"/>
              <a:t>, train the model with the </a:t>
            </a:r>
            <a:r>
              <a:rPr lang="en-US" b="1" dirty="0" err="1" smtClean="0"/>
              <a:t>hyperparameters</a:t>
            </a:r>
            <a:r>
              <a:rPr lang="en-US" b="1" dirty="0" smtClean="0"/>
              <a:t> - an  exhausting </a:t>
            </a:r>
            <a:r>
              <a:rPr lang="en-US" b="1" dirty="0" err="1" smtClean="0"/>
              <a:t>endeavour</a:t>
            </a:r>
            <a:r>
              <a:rPr lang="en-US" b="1" dirty="0" smtClean="0"/>
              <a:t>.</a:t>
            </a:r>
          </a:p>
          <a:p>
            <a:endParaRPr lang="en-US" dirty="0" smtClean="0"/>
          </a:p>
          <a:p>
            <a:r>
              <a:rPr lang="en-US" b="1" dirty="0" smtClean="0">
                <a:solidFill>
                  <a:srgbClr val="FF0000"/>
                </a:solidFill>
              </a:rPr>
              <a:t>Grid Search</a:t>
            </a:r>
          </a:p>
          <a:p>
            <a:r>
              <a:rPr lang="en-US" b="1" dirty="0" smtClean="0">
                <a:solidFill>
                  <a:srgbClr val="FF0000"/>
                </a:solidFill>
              </a:rPr>
              <a:t>Random Search</a:t>
            </a:r>
            <a:endParaRPr lang="en-US" dirty="0" smtClean="0"/>
          </a:p>
          <a:p>
            <a:r>
              <a:rPr lang="en-US" b="1" dirty="0" smtClean="0">
                <a:solidFill>
                  <a:srgbClr val="FF0000"/>
                </a:solidFill>
              </a:rPr>
              <a:t>Automated </a:t>
            </a:r>
            <a:r>
              <a:rPr lang="en-US" b="1" dirty="0" err="1" smtClean="0">
                <a:solidFill>
                  <a:srgbClr val="FF0000"/>
                </a:solidFill>
              </a:rPr>
              <a:t>Hyperparameter</a:t>
            </a:r>
            <a:r>
              <a:rPr lang="en-US" b="1" dirty="0" smtClean="0">
                <a:solidFill>
                  <a:srgbClr val="FF0000"/>
                </a:solidFill>
              </a:rPr>
              <a:t> Tuning</a:t>
            </a:r>
            <a:r>
              <a:rPr lang="en-US" dirty="0" smtClean="0"/>
              <a:t>: </a:t>
            </a:r>
            <a:r>
              <a:rPr lang="en-US" b="1" dirty="0" smtClean="0"/>
              <a:t>More advanced methods such as Bayesian Optimization and </a:t>
            </a:r>
            <a:r>
              <a:rPr lang="en-US" b="1" dirty="0" smtClean="0">
                <a:solidFill>
                  <a:srgbClr val="FF0000"/>
                </a:solidFill>
              </a:rPr>
              <a:t>Evolutionary Optimization</a:t>
            </a:r>
            <a:endParaRPr lang="en-US" b="1"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740307"/>
          </a:xfrm>
          <a:prstGeom prst="rect">
            <a:avLst/>
          </a:prstGeom>
        </p:spPr>
        <p:txBody>
          <a:bodyPr wrap="square">
            <a:spAutoFit/>
          </a:bodyPr>
          <a:lstStyle/>
          <a:p>
            <a:r>
              <a:rPr lang="en-US" sz="2400" b="1" dirty="0" smtClean="0"/>
              <a:t>March 15, 2019   </a:t>
            </a:r>
          </a:p>
          <a:p>
            <a:endParaRPr lang="en-US" sz="2400" b="1" dirty="0" smtClean="0"/>
          </a:p>
          <a:p>
            <a:r>
              <a:rPr lang="en-US" sz="3200" b="1" dirty="0" smtClean="0"/>
              <a:t>To available data of Sales (in millions) </a:t>
            </a:r>
            <a:r>
              <a:rPr lang="en-US" sz="3200" b="1" dirty="0" err="1" smtClean="0"/>
              <a:t>vs</a:t>
            </a:r>
            <a:r>
              <a:rPr lang="en-US" sz="3200" b="1" dirty="0" smtClean="0"/>
              <a:t> years (2011 to 2015),  linear regression equation is applied to find coefficients for best fit as a = 8.4, b =11.6.</a:t>
            </a:r>
          </a:p>
          <a:p>
            <a:r>
              <a:rPr lang="en-US" sz="3200" b="1" dirty="0" smtClean="0"/>
              <a:t> </a:t>
            </a:r>
            <a:r>
              <a:rPr lang="en-US" sz="3200" b="1" dirty="0" smtClean="0">
                <a:solidFill>
                  <a:srgbClr val="FF0000"/>
                </a:solidFill>
              </a:rPr>
              <a:t>sales = y= ax + b, x =year (0 to 4)</a:t>
            </a:r>
          </a:p>
          <a:p>
            <a:r>
              <a:rPr lang="en-US" sz="3200" b="1" dirty="0" smtClean="0"/>
              <a:t>For  year 2011, x = 2011 – 2011 = 0, </a:t>
            </a:r>
          </a:p>
          <a:p>
            <a:r>
              <a:rPr lang="en-US" sz="3200" b="1" dirty="0" smtClean="0"/>
              <a:t>year 2012, x =1, Year 2013, x = 2, Year 2014, </a:t>
            </a:r>
          </a:p>
          <a:p>
            <a:r>
              <a:rPr lang="en-US" sz="3200" b="1" dirty="0" smtClean="0"/>
              <a:t>x=3, Year  2015, x = 4</a:t>
            </a:r>
          </a:p>
          <a:p>
            <a:endParaRPr lang="en-US" sz="3200" b="1" dirty="0" smtClean="0"/>
          </a:p>
          <a:p>
            <a:r>
              <a:rPr lang="en-US" sz="3200" b="1" dirty="0" smtClean="0">
                <a:solidFill>
                  <a:srgbClr val="FF0000"/>
                </a:solidFill>
              </a:rPr>
              <a:t>Given the present year, </a:t>
            </a:r>
            <a:r>
              <a:rPr lang="en-US" sz="3200" b="1" dirty="0" smtClean="0"/>
              <a:t>neural network having one hidden layer  with one node, is to be trained to </a:t>
            </a:r>
            <a:r>
              <a:rPr lang="en-US" sz="3200" b="1" dirty="0" smtClean="0">
                <a:solidFill>
                  <a:srgbClr val="FF0000"/>
                </a:solidFill>
              </a:rPr>
              <a:t>predict the sales in present plus next two years,.</a:t>
            </a:r>
          </a:p>
          <a:p>
            <a:r>
              <a:rPr lang="en-US" sz="3200" b="1" dirty="0" smtClean="0"/>
              <a:t> </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986528"/>
          </a:xfrm>
          <a:prstGeom prst="rect">
            <a:avLst/>
          </a:prstGeom>
        </p:spPr>
        <p:txBody>
          <a:bodyPr wrap="square">
            <a:spAutoFit/>
          </a:bodyPr>
          <a:lstStyle/>
          <a:p>
            <a:r>
              <a:rPr lang="en-US" sz="3200" b="1" dirty="0" smtClean="0"/>
              <a:t>Activation function at </a:t>
            </a:r>
            <a:r>
              <a:rPr lang="en-US" sz="3200" b="1" dirty="0" smtClean="0">
                <a:solidFill>
                  <a:srgbClr val="FF0000"/>
                </a:solidFill>
              </a:rPr>
              <a:t>hidden and output layers is </a:t>
            </a:r>
            <a:r>
              <a:rPr lang="en-US" sz="3200" b="1" dirty="0" err="1" smtClean="0">
                <a:solidFill>
                  <a:srgbClr val="FF0000"/>
                </a:solidFill>
              </a:rPr>
              <a:t>logsig</a:t>
            </a:r>
            <a:r>
              <a:rPr lang="en-US" sz="3200" b="1" dirty="0" smtClean="0">
                <a:solidFill>
                  <a:srgbClr val="FF0000"/>
                </a:solidFill>
              </a:rPr>
              <a:t>, </a:t>
            </a:r>
            <a:r>
              <a:rPr lang="en-US" sz="3200" b="1" dirty="0" err="1" smtClean="0">
                <a:solidFill>
                  <a:srgbClr val="FF0000"/>
                </a:solidFill>
              </a:rPr>
              <a:t>ReLu</a:t>
            </a:r>
            <a:r>
              <a:rPr lang="en-US" sz="3200" b="1" dirty="0" smtClean="0">
                <a:solidFill>
                  <a:srgbClr val="FF0000"/>
                </a:solidFill>
              </a:rPr>
              <a:t> respectively</a:t>
            </a:r>
            <a:r>
              <a:rPr lang="en-US" sz="3200" b="1" dirty="0" smtClean="0"/>
              <a:t>. </a:t>
            </a:r>
          </a:p>
          <a:p>
            <a:endParaRPr lang="en-US" sz="3200" b="1" dirty="0" smtClean="0"/>
          </a:p>
          <a:p>
            <a:r>
              <a:rPr lang="en-US" sz="3200" b="1" dirty="0" smtClean="0"/>
              <a:t>Learning rate is 0.1, momentum factor is 0.6. </a:t>
            </a:r>
          </a:p>
          <a:p>
            <a:r>
              <a:rPr lang="en-US" sz="3200" b="1" dirty="0" smtClean="0"/>
              <a:t>All initial weights are 0.5 and there is bias only at hidden layer having value 0.5. </a:t>
            </a:r>
          </a:p>
          <a:p>
            <a:r>
              <a:rPr lang="en-US" sz="3200" b="1" dirty="0" smtClean="0">
                <a:solidFill>
                  <a:srgbClr val="FF0000"/>
                </a:solidFill>
              </a:rPr>
              <a:t>All </a:t>
            </a:r>
            <a:r>
              <a:rPr lang="en-US" sz="3200" b="1" dirty="0" err="1" smtClean="0">
                <a:solidFill>
                  <a:srgbClr val="FF0000"/>
                </a:solidFill>
              </a:rPr>
              <a:t>datapresented</a:t>
            </a:r>
            <a:r>
              <a:rPr lang="en-US" sz="3200" b="1" dirty="0" smtClean="0">
                <a:solidFill>
                  <a:srgbClr val="FF0000"/>
                </a:solidFill>
              </a:rPr>
              <a:t> to ANN is to be preprocessed to lie between 0-1. </a:t>
            </a:r>
          </a:p>
          <a:p>
            <a:endParaRPr lang="en-US" sz="3200" b="1" dirty="0" smtClean="0"/>
          </a:p>
          <a:p>
            <a:pPr marL="342900" indent="-342900">
              <a:buAutoNum type="alphaLcParenBoth"/>
            </a:pPr>
            <a:r>
              <a:rPr lang="en-US" sz="3200" b="1" dirty="0" smtClean="0"/>
              <a:t>Draw the network architecture </a:t>
            </a:r>
          </a:p>
          <a:p>
            <a:r>
              <a:rPr lang="en-US" sz="3200" b="1" dirty="0" smtClean="0"/>
              <a:t>(b) Do one forward –backward pass for the year 2013. </a:t>
            </a:r>
          </a:p>
          <a:p>
            <a:r>
              <a:rPr lang="en-US" sz="3200" b="1" dirty="0" smtClean="0"/>
              <a:t>©Calculate change in weights and biases after one iteration </a:t>
            </a:r>
            <a:endParaRPr lang="en-US" sz="3200" b="1"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1"/>
          <a:ext cx="9144000" cy="5318759"/>
        </p:xfrm>
        <a:graphic>
          <a:graphicData uri="http://schemas.openxmlformats.org/drawingml/2006/table">
            <a:tbl>
              <a:tblPr firstRow="1" bandRow="1">
                <a:tableStyleId>{5C22544A-7EE6-4342-B048-85BDC9FD1C3A}</a:tableStyleId>
              </a:tblPr>
              <a:tblGrid>
                <a:gridCol w="1828800"/>
                <a:gridCol w="1828800"/>
                <a:gridCol w="1828800"/>
                <a:gridCol w="2286000"/>
                <a:gridCol w="1371600"/>
              </a:tblGrid>
              <a:tr h="2199734">
                <a:tc>
                  <a:txBody>
                    <a:bodyPr/>
                    <a:lstStyle/>
                    <a:p>
                      <a:r>
                        <a:rPr lang="en-US" sz="3200" b="1" dirty="0" smtClean="0"/>
                        <a:t>year</a:t>
                      </a:r>
                      <a:endParaRPr lang="en-US" sz="3200" b="1" dirty="0"/>
                    </a:p>
                  </a:txBody>
                  <a:tcPr/>
                </a:tc>
                <a:tc>
                  <a:txBody>
                    <a:bodyPr/>
                    <a:lstStyle/>
                    <a:p>
                      <a:r>
                        <a:rPr lang="en-US" sz="3200" b="1" dirty="0" smtClean="0"/>
                        <a:t>Rep of year(x)</a:t>
                      </a:r>
                      <a:endParaRPr lang="en-US" sz="3200" b="1" dirty="0"/>
                    </a:p>
                  </a:txBody>
                  <a:tcPr/>
                </a:tc>
                <a:tc>
                  <a:txBody>
                    <a:bodyPr/>
                    <a:lstStyle/>
                    <a:p>
                      <a:r>
                        <a:rPr lang="en-US" sz="3200" b="1" dirty="0" smtClean="0"/>
                        <a:t>Normal year-input to NW</a:t>
                      </a:r>
                      <a:endParaRPr lang="en-US" sz="3200" b="1" dirty="0"/>
                    </a:p>
                  </a:txBody>
                  <a:tcPr/>
                </a:tc>
                <a:tc>
                  <a:txBody>
                    <a:bodyPr/>
                    <a:lstStyle/>
                    <a:p>
                      <a:r>
                        <a:rPr lang="en-US" sz="3200" b="1" dirty="0" smtClean="0"/>
                        <a:t>Sales=</a:t>
                      </a:r>
                      <a:r>
                        <a:rPr lang="en-US" sz="3200" b="1" dirty="0" err="1" smtClean="0"/>
                        <a:t>ax+b</a:t>
                      </a:r>
                      <a:endParaRPr lang="en-US" sz="3200" b="1" dirty="0" smtClean="0"/>
                    </a:p>
                    <a:p>
                      <a:r>
                        <a:rPr lang="en-US" sz="3200" b="1" dirty="0" smtClean="0"/>
                        <a:t>a=8.4 b=11.6</a:t>
                      </a:r>
                      <a:endParaRPr lang="en-US" sz="3200" b="1" dirty="0"/>
                    </a:p>
                  </a:txBody>
                  <a:tcPr/>
                </a:tc>
                <a:tc>
                  <a:txBody>
                    <a:bodyPr/>
                    <a:lstStyle/>
                    <a:p>
                      <a:r>
                        <a:rPr lang="en-US" sz="3200" b="1" dirty="0" smtClean="0"/>
                        <a:t>Norm sales-output of NW</a:t>
                      </a:r>
                      <a:endParaRPr lang="en-US" sz="3200" b="1" dirty="0"/>
                    </a:p>
                  </a:txBody>
                  <a:tcPr/>
                </a:tc>
              </a:tr>
              <a:tr h="623805">
                <a:tc>
                  <a:txBody>
                    <a:bodyPr/>
                    <a:lstStyle/>
                    <a:p>
                      <a:r>
                        <a:rPr lang="en-US" sz="3200" b="1" dirty="0" smtClean="0"/>
                        <a:t>2011</a:t>
                      </a:r>
                      <a:endParaRPr lang="en-US" sz="3200" b="1" dirty="0"/>
                    </a:p>
                  </a:txBody>
                  <a:tcPr/>
                </a:tc>
                <a:tc>
                  <a:txBody>
                    <a:bodyPr/>
                    <a:lstStyle/>
                    <a:p>
                      <a:r>
                        <a:rPr lang="en-US" sz="3200" b="1" dirty="0" smtClean="0"/>
                        <a:t>0</a:t>
                      </a:r>
                      <a:endParaRPr lang="en-US" sz="3200" b="1" dirty="0"/>
                    </a:p>
                  </a:txBody>
                  <a:tcPr/>
                </a:tc>
                <a:tc>
                  <a:txBody>
                    <a:bodyPr/>
                    <a:lstStyle/>
                    <a:p>
                      <a:r>
                        <a:rPr lang="en-US" sz="3200" b="1" dirty="0" smtClean="0"/>
                        <a:t>0</a:t>
                      </a:r>
                      <a:endParaRPr lang="en-US" sz="3200" b="1" dirty="0"/>
                    </a:p>
                  </a:txBody>
                  <a:tcPr/>
                </a:tc>
                <a:tc>
                  <a:txBody>
                    <a:bodyPr/>
                    <a:lstStyle/>
                    <a:p>
                      <a:r>
                        <a:rPr lang="en-US" sz="3200" b="1" dirty="0" smtClean="0"/>
                        <a:t>11.6</a:t>
                      </a:r>
                      <a:endParaRPr lang="en-US" sz="3200" b="1" dirty="0"/>
                    </a:p>
                  </a:txBody>
                  <a:tcPr/>
                </a:tc>
                <a:tc>
                  <a:txBody>
                    <a:bodyPr/>
                    <a:lstStyle/>
                    <a:p>
                      <a:r>
                        <a:rPr lang="en-US" sz="3200" b="1" dirty="0" smtClean="0"/>
                        <a:t>0</a:t>
                      </a:r>
                      <a:endParaRPr lang="en-US" sz="3200" b="1" dirty="0"/>
                    </a:p>
                  </a:txBody>
                  <a:tcPr/>
                </a:tc>
              </a:tr>
              <a:tr h="623805">
                <a:tc>
                  <a:txBody>
                    <a:bodyPr/>
                    <a:lstStyle/>
                    <a:p>
                      <a:r>
                        <a:rPr lang="en-US" sz="3200" b="1" dirty="0" smtClean="0"/>
                        <a:t>2012</a:t>
                      </a:r>
                      <a:endParaRPr lang="en-US" sz="3200" b="1" dirty="0"/>
                    </a:p>
                  </a:txBody>
                  <a:tcPr/>
                </a:tc>
                <a:tc>
                  <a:txBody>
                    <a:bodyPr/>
                    <a:lstStyle/>
                    <a:p>
                      <a:r>
                        <a:rPr lang="en-US" sz="3200" b="1" dirty="0" smtClean="0"/>
                        <a:t>1</a:t>
                      </a:r>
                      <a:endParaRPr lang="en-US" sz="3200" b="1" dirty="0"/>
                    </a:p>
                  </a:txBody>
                  <a:tcPr/>
                </a:tc>
                <a:tc>
                  <a:txBody>
                    <a:bodyPr/>
                    <a:lstStyle/>
                    <a:p>
                      <a:r>
                        <a:rPr lang="en-US" sz="3200" b="1" dirty="0" smtClean="0"/>
                        <a:t>0.25</a:t>
                      </a:r>
                      <a:endParaRPr lang="en-US" sz="3200" b="1" dirty="0"/>
                    </a:p>
                  </a:txBody>
                  <a:tcPr/>
                </a:tc>
                <a:tc>
                  <a:txBody>
                    <a:bodyPr/>
                    <a:lstStyle/>
                    <a:p>
                      <a:r>
                        <a:rPr lang="en-US" sz="3200" b="1" dirty="0" smtClean="0"/>
                        <a:t>20.0</a:t>
                      </a:r>
                      <a:endParaRPr lang="en-US" sz="3200" b="1" dirty="0"/>
                    </a:p>
                  </a:txBody>
                  <a:tcPr/>
                </a:tc>
                <a:tc>
                  <a:txBody>
                    <a:bodyPr/>
                    <a:lstStyle/>
                    <a:p>
                      <a:r>
                        <a:rPr lang="en-US" sz="3200" b="1" dirty="0" smtClean="0"/>
                        <a:t>0.25</a:t>
                      </a:r>
                      <a:endParaRPr lang="en-US" sz="3200" b="1" dirty="0"/>
                    </a:p>
                  </a:txBody>
                  <a:tcPr/>
                </a:tc>
              </a:tr>
              <a:tr h="623805">
                <a:tc>
                  <a:txBody>
                    <a:bodyPr/>
                    <a:lstStyle/>
                    <a:p>
                      <a:r>
                        <a:rPr lang="en-US" sz="3200" b="1" dirty="0" smtClean="0"/>
                        <a:t>2013</a:t>
                      </a:r>
                      <a:endParaRPr lang="en-US" sz="3200" b="1" dirty="0"/>
                    </a:p>
                  </a:txBody>
                  <a:tcPr/>
                </a:tc>
                <a:tc>
                  <a:txBody>
                    <a:bodyPr/>
                    <a:lstStyle/>
                    <a:p>
                      <a:r>
                        <a:rPr lang="en-US" sz="3200" b="1" dirty="0" smtClean="0"/>
                        <a:t>2</a:t>
                      </a:r>
                      <a:endParaRPr lang="en-US" sz="3200" b="1" dirty="0"/>
                    </a:p>
                  </a:txBody>
                  <a:tcPr/>
                </a:tc>
                <a:tc>
                  <a:txBody>
                    <a:bodyPr/>
                    <a:lstStyle/>
                    <a:p>
                      <a:r>
                        <a:rPr lang="en-US" sz="3200" b="1" dirty="0" smtClean="0"/>
                        <a:t>0.5</a:t>
                      </a:r>
                      <a:endParaRPr lang="en-US" sz="3200" b="1" dirty="0"/>
                    </a:p>
                  </a:txBody>
                  <a:tcPr/>
                </a:tc>
                <a:tc>
                  <a:txBody>
                    <a:bodyPr/>
                    <a:lstStyle/>
                    <a:p>
                      <a:r>
                        <a:rPr lang="en-US" sz="3200" b="1" dirty="0" smtClean="0"/>
                        <a:t>28.4</a:t>
                      </a:r>
                      <a:endParaRPr lang="en-US" sz="3200" b="1" dirty="0"/>
                    </a:p>
                  </a:txBody>
                  <a:tcPr/>
                </a:tc>
                <a:tc>
                  <a:txBody>
                    <a:bodyPr/>
                    <a:lstStyle/>
                    <a:p>
                      <a:r>
                        <a:rPr lang="en-US" sz="3200" b="1" dirty="0" smtClean="0"/>
                        <a:t>0.5</a:t>
                      </a:r>
                      <a:endParaRPr lang="en-US" sz="3200" b="1" dirty="0"/>
                    </a:p>
                  </a:txBody>
                  <a:tcPr/>
                </a:tc>
              </a:tr>
              <a:tr h="623805">
                <a:tc>
                  <a:txBody>
                    <a:bodyPr/>
                    <a:lstStyle/>
                    <a:p>
                      <a:r>
                        <a:rPr lang="en-US" sz="3200" b="1" dirty="0" smtClean="0"/>
                        <a:t>2014</a:t>
                      </a:r>
                      <a:endParaRPr lang="en-US" sz="3200" b="1" dirty="0"/>
                    </a:p>
                  </a:txBody>
                  <a:tcPr/>
                </a:tc>
                <a:tc>
                  <a:txBody>
                    <a:bodyPr/>
                    <a:lstStyle/>
                    <a:p>
                      <a:r>
                        <a:rPr lang="en-US" sz="3200" b="1" dirty="0" smtClean="0"/>
                        <a:t>3</a:t>
                      </a:r>
                      <a:endParaRPr lang="en-US" sz="3200" b="1" dirty="0"/>
                    </a:p>
                  </a:txBody>
                  <a:tcPr/>
                </a:tc>
                <a:tc>
                  <a:txBody>
                    <a:bodyPr/>
                    <a:lstStyle/>
                    <a:p>
                      <a:r>
                        <a:rPr lang="en-US" sz="3200" b="1" dirty="0" smtClean="0"/>
                        <a:t>0.75</a:t>
                      </a:r>
                      <a:endParaRPr lang="en-US" sz="3200" b="1" dirty="0"/>
                    </a:p>
                  </a:txBody>
                  <a:tcPr/>
                </a:tc>
                <a:tc>
                  <a:txBody>
                    <a:bodyPr/>
                    <a:lstStyle/>
                    <a:p>
                      <a:r>
                        <a:rPr lang="en-US" sz="3200" b="1" dirty="0" smtClean="0"/>
                        <a:t>36.8</a:t>
                      </a:r>
                      <a:endParaRPr lang="en-US" sz="3200" b="1" dirty="0"/>
                    </a:p>
                  </a:txBody>
                  <a:tcPr/>
                </a:tc>
                <a:tc>
                  <a:txBody>
                    <a:bodyPr/>
                    <a:lstStyle/>
                    <a:p>
                      <a:r>
                        <a:rPr lang="en-US" sz="3200" b="1" dirty="0" smtClean="0"/>
                        <a:t>0.75</a:t>
                      </a:r>
                      <a:endParaRPr lang="en-US" sz="3200" b="1" dirty="0"/>
                    </a:p>
                  </a:txBody>
                  <a:tcPr/>
                </a:tc>
              </a:tr>
              <a:tr h="623805">
                <a:tc>
                  <a:txBody>
                    <a:bodyPr/>
                    <a:lstStyle/>
                    <a:p>
                      <a:r>
                        <a:rPr lang="en-US" sz="3200" b="1" dirty="0" smtClean="0"/>
                        <a:t>2015</a:t>
                      </a:r>
                      <a:endParaRPr lang="en-US" sz="3200" b="1" dirty="0"/>
                    </a:p>
                  </a:txBody>
                  <a:tcPr/>
                </a:tc>
                <a:tc>
                  <a:txBody>
                    <a:bodyPr/>
                    <a:lstStyle/>
                    <a:p>
                      <a:r>
                        <a:rPr lang="en-US" sz="3200" b="1" dirty="0" smtClean="0"/>
                        <a:t>4</a:t>
                      </a:r>
                      <a:endParaRPr lang="en-US" sz="3200" b="1" dirty="0"/>
                    </a:p>
                  </a:txBody>
                  <a:tcPr/>
                </a:tc>
                <a:tc>
                  <a:txBody>
                    <a:bodyPr/>
                    <a:lstStyle/>
                    <a:p>
                      <a:r>
                        <a:rPr lang="en-US" sz="3200" b="1" dirty="0" smtClean="0"/>
                        <a:t>1</a:t>
                      </a:r>
                      <a:endParaRPr lang="en-US" sz="3200" b="1" dirty="0"/>
                    </a:p>
                  </a:txBody>
                  <a:tcPr/>
                </a:tc>
                <a:tc>
                  <a:txBody>
                    <a:bodyPr/>
                    <a:lstStyle/>
                    <a:p>
                      <a:r>
                        <a:rPr lang="en-US" sz="3200" b="1" dirty="0" smtClean="0"/>
                        <a:t>45.2</a:t>
                      </a:r>
                      <a:endParaRPr lang="en-US" sz="3200" b="1" dirty="0"/>
                    </a:p>
                  </a:txBody>
                  <a:tcPr/>
                </a:tc>
                <a:tc>
                  <a:txBody>
                    <a:bodyPr/>
                    <a:lstStyle/>
                    <a:p>
                      <a:r>
                        <a:rPr lang="en-US" sz="3200" b="1" dirty="0" smtClean="0"/>
                        <a:t>1</a:t>
                      </a:r>
                      <a:endParaRPr lang="en-US" sz="3200" b="1" dirty="0"/>
                    </a:p>
                  </a:txBody>
                  <a:tcPr/>
                </a:tc>
              </a:tr>
            </a:tbl>
          </a:graphicData>
        </a:graphic>
      </p:graphicFrame>
      <p:sp>
        <p:nvSpPr>
          <p:cNvPr id="7" name="TextBox 6"/>
          <p:cNvSpPr txBox="1"/>
          <p:nvPr/>
        </p:nvSpPr>
        <p:spPr>
          <a:xfrm>
            <a:off x="457200" y="5943600"/>
            <a:ext cx="7086600" cy="830997"/>
          </a:xfrm>
          <a:prstGeom prst="rect">
            <a:avLst/>
          </a:prstGeom>
          <a:noFill/>
        </p:spPr>
        <p:txBody>
          <a:bodyPr wrap="square" rtlCol="0">
            <a:spAutoFit/>
          </a:bodyPr>
          <a:lstStyle/>
          <a:p>
            <a:r>
              <a:rPr lang="en-US" sz="4800" dirty="0" smtClean="0"/>
              <a:t>Draw the architecture</a:t>
            </a:r>
            <a:endParaRPr lang="en-US" sz="4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0" y="1"/>
          <a:ext cx="3962400" cy="4114800"/>
        </p:xfrm>
        <a:graphic>
          <a:graphicData uri="http://schemas.openxmlformats.org/drawingml/2006/table">
            <a:tbl>
              <a:tblPr firstRow="1" bandRow="1">
                <a:tableStyleId>{5C22544A-7EE6-4342-B048-85BDC9FD1C3A}</a:tableStyleId>
              </a:tblPr>
              <a:tblGrid>
                <a:gridCol w="792480"/>
                <a:gridCol w="792480"/>
                <a:gridCol w="792480"/>
                <a:gridCol w="990600"/>
                <a:gridCol w="594360"/>
              </a:tblGrid>
              <a:tr h="1083733">
                <a:tc>
                  <a:txBody>
                    <a:bodyPr/>
                    <a:lstStyle/>
                    <a:p>
                      <a:r>
                        <a:rPr lang="en-US" sz="1800" b="1" dirty="0" smtClean="0"/>
                        <a:t>year</a:t>
                      </a:r>
                      <a:endParaRPr lang="en-US" sz="1800" b="1" dirty="0"/>
                    </a:p>
                  </a:txBody>
                  <a:tcPr/>
                </a:tc>
                <a:tc>
                  <a:txBody>
                    <a:bodyPr/>
                    <a:lstStyle/>
                    <a:p>
                      <a:r>
                        <a:rPr lang="en-US" sz="1800" b="1" dirty="0" smtClean="0"/>
                        <a:t>Rep of year(x)</a:t>
                      </a:r>
                      <a:endParaRPr lang="en-US" sz="1800" b="1" dirty="0"/>
                    </a:p>
                  </a:txBody>
                  <a:tcPr/>
                </a:tc>
                <a:tc>
                  <a:txBody>
                    <a:bodyPr/>
                    <a:lstStyle/>
                    <a:p>
                      <a:r>
                        <a:rPr lang="en-US" sz="1800" b="1" dirty="0" smtClean="0"/>
                        <a:t>Normal year-input to NW</a:t>
                      </a:r>
                      <a:endParaRPr lang="en-US" sz="1800" b="1" dirty="0"/>
                    </a:p>
                  </a:txBody>
                  <a:tcPr/>
                </a:tc>
                <a:tc>
                  <a:txBody>
                    <a:bodyPr/>
                    <a:lstStyle/>
                    <a:p>
                      <a:r>
                        <a:rPr lang="en-US" sz="1800" b="1" dirty="0" smtClean="0"/>
                        <a:t>Sales=</a:t>
                      </a:r>
                      <a:r>
                        <a:rPr lang="en-US" sz="1800" b="1" dirty="0" err="1" smtClean="0"/>
                        <a:t>ax+b</a:t>
                      </a:r>
                      <a:endParaRPr lang="en-US" sz="1800" b="1" dirty="0" smtClean="0"/>
                    </a:p>
                    <a:p>
                      <a:r>
                        <a:rPr lang="en-US" sz="1800" b="1" dirty="0" smtClean="0"/>
                        <a:t>a=8.4 b=11.6</a:t>
                      </a:r>
                      <a:endParaRPr lang="en-US" sz="1800" b="1" dirty="0"/>
                    </a:p>
                  </a:txBody>
                  <a:tcPr/>
                </a:tc>
                <a:tc>
                  <a:txBody>
                    <a:bodyPr/>
                    <a:lstStyle/>
                    <a:p>
                      <a:r>
                        <a:rPr lang="en-US" sz="1800" b="1" dirty="0" smtClean="0"/>
                        <a:t>Norm sales-output of NW</a:t>
                      </a:r>
                      <a:endParaRPr lang="en-US" sz="1800" b="1" dirty="0"/>
                    </a:p>
                  </a:txBody>
                  <a:tcPr/>
                </a:tc>
              </a:tr>
              <a:tr h="270933">
                <a:tc>
                  <a:txBody>
                    <a:bodyPr/>
                    <a:lstStyle/>
                    <a:p>
                      <a:r>
                        <a:rPr lang="en-US" sz="1800" b="1" dirty="0" smtClean="0"/>
                        <a:t>2011</a:t>
                      </a:r>
                      <a:endParaRPr lang="en-US" sz="1800" b="1" dirty="0"/>
                    </a:p>
                  </a:txBody>
                  <a:tcPr/>
                </a:tc>
                <a:tc>
                  <a:txBody>
                    <a:bodyPr/>
                    <a:lstStyle/>
                    <a:p>
                      <a:r>
                        <a:rPr lang="en-US" sz="1800" b="1" dirty="0" smtClean="0"/>
                        <a:t>0</a:t>
                      </a:r>
                      <a:endParaRPr lang="en-US" sz="1800" b="1" dirty="0"/>
                    </a:p>
                  </a:txBody>
                  <a:tcPr/>
                </a:tc>
                <a:tc>
                  <a:txBody>
                    <a:bodyPr/>
                    <a:lstStyle/>
                    <a:p>
                      <a:r>
                        <a:rPr lang="en-US" sz="1800" b="1" dirty="0" smtClean="0"/>
                        <a:t>0</a:t>
                      </a:r>
                      <a:endParaRPr lang="en-US" sz="1800" b="1" dirty="0"/>
                    </a:p>
                  </a:txBody>
                  <a:tcPr/>
                </a:tc>
                <a:tc>
                  <a:txBody>
                    <a:bodyPr/>
                    <a:lstStyle/>
                    <a:p>
                      <a:r>
                        <a:rPr lang="en-US" sz="1800" b="1" dirty="0" smtClean="0"/>
                        <a:t>11.6</a:t>
                      </a:r>
                      <a:endParaRPr lang="en-US" sz="1800" b="1" dirty="0"/>
                    </a:p>
                  </a:txBody>
                  <a:tcPr/>
                </a:tc>
                <a:tc>
                  <a:txBody>
                    <a:bodyPr/>
                    <a:lstStyle/>
                    <a:p>
                      <a:r>
                        <a:rPr lang="en-US" sz="1800" b="1" dirty="0" smtClean="0"/>
                        <a:t>0</a:t>
                      </a:r>
                      <a:endParaRPr lang="en-US" sz="1800" b="1" dirty="0"/>
                    </a:p>
                  </a:txBody>
                  <a:tcPr/>
                </a:tc>
              </a:tr>
              <a:tr h="270933">
                <a:tc>
                  <a:txBody>
                    <a:bodyPr/>
                    <a:lstStyle/>
                    <a:p>
                      <a:r>
                        <a:rPr lang="en-US" sz="1800" b="1" dirty="0" smtClean="0"/>
                        <a:t>2012</a:t>
                      </a:r>
                      <a:endParaRPr lang="en-US" sz="1800" b="1" dirty="0"/>
                    </a:p>
                  </a:txBody>
                  <a:tcPr/>
                </a:tc>
                <a:tc>
                  <a:txBody>
                    <a:bodyPr/>
                    <a:lstStyle/>
                    <a:p>
                      <a:r>
                        <a:rPr lang="en-US" sz="1800" b="1" dirty="0" smtClean="0"/>
                        <a:t>1</a:t>
                      </a:r>
                      <a:endParaRPr lang="en-US" sz="1800" b="1" dirty="0"/>
                    </a:p>
                  </a:txBody>
                  <a:tcPr/>
                </a:tc>
                <a:tc>
                  <a:txBody>
                    <a:bodyPr/>
                    <a:lstStyle/>
                    <a:p>
                      <a:r>
                        <a:rPr lang="en-US" sz="1800" b="1" dirty="0" smtClean="0"/>
                        <a:t>0.25</a:t>
                      </a:r>
                      <a:endParaRPr lang="en-US" sz="1800" b="1" dirty="0"/>
                    </a:p>
                  </a:txBody>
                  <a:tcPr/>
                </a:tc>
                <a:tc>
                  <a:txBody>
                    <a:bodyPr/>
                    <a:lstStyle/>
                    <a:p>
                      <a:r>
                        <a:rPr lang="en-US" sz="1800" b="1" dirty="0" smtClean="0"/>
                        <a:t>20.0</a:t>
                      </a:r>
                      <a:endParaRPr lang="en-US" sz="1800" b="1" dirty="0"/>
                    </a:p>
                  </a:txBody>
                  <a:tcPr/>
                </a:tc>
                <a:tc>
                  <a:txBody>
                    <a:bodyPr/>
                    <a:lstStyle/>
                    <a:p>
                      <a:r>
                        <a:rPr lang="en-US" sz="1800" b="1" dirty="0" smtClean="0"/>
                        <a:t>0.25</a:t>
                      </a:r>
                      <a:endParaRPr lang="en-US" sz="1800" b="1" dirty="0"/>
                    </a:p>
                  </a:txBody>
                  <a:tcPr/>
                </a:tc>
              </a:tr>
              <a:tr h="270933">
                <a:tc>
                  <a:txBody>
                    <a:bodyPr/>
                    <a:lstStyle/>
                    <a:p>
                      <a:r>
                        <a:rPr lang="en-US" sz="1800" b="1" dirty="0" smtClean="0"/>
                        <a:t>2013</a:t>
                      </a:r>
                      <a:endParaRPr lang="en-US" sz="1800" b="1" dirty="0"/>
                    </a:p>
                  </a:txBody>
                  <a:tcPr/>
                </a:tc>
                <a:tc>
                  <a:txBody>
                    <a:bodyPr/>
                    <a:lstStyle/>
                    <a:p>
                      <a:r>
                        <a:rPr lang="en-US" sz="1800" b="1" dirty="0" smtClean="0"/>
                        <a:t>2</a:t>
                      </a:r>
                      <a:endParaRPr lang="en-US" sz="1800" b="1" dirty="0"/>
                    </a:p>
                  </a:txBody>
                  <a:tcPr/>
                </a:tc>
                <a:tc>
                  <a:txBody>
                    <a:bodyPr/>
                    <a:lstStyle/>
                    <a:p>
                      <a:r>
                        <a:rPr lang="en-US" sz="1800" b="1" dirty="0" smtClean="0"/>
                        <a:t>0.5</a:t>
                      </a:r>
                      <a:endParaRPr lang="en-US" sz="1800" b="1" dirty="0"/>
                    </a:p>
                  </a:txBody>
                  <a:tcPr/>
                </a:tc>
                <a:tc>
                  <a:txBody>
                    <a:bodyPr/>
                    <a:lstStyle/>
                    <a:p>
                      <a:r>
                        <a:rPr lang="en-US" sz="1800" b="1" dirty="0" smtClean="0"/>
                        <a:t>28.4</a:t>
                      </a:r>
                      <a:endParaRPr lang="en-US" sz="1800" b="1" dirty="0"/>
                    </a:p>
                  </a:txBody>
                  <a:tcPr/>
                </a:tc>
                <a:tc>
                  <a:txBody>
                    <a:bodyPr/>
                    <a:lstStyle/>
                    <a:p>
                      <a:r>
                        <a:rPr lang="en-US" sz="1800" b="1" dirty="0" smtClean="0"/>
                        <a:t>0.5</a:t>
                      </a:r>
                      <a:endParaRPr lang="en-US" sz="1800" b="1" dirty="0"/>
                    </a:p>
                  </a:txBody>
                  <a:tcPr/>
                </a:tc>
              </a:tr>
              <a:tr h="270933">
                <a:tc>
                  <a:txBody>
                    <a:bodyPr/>
                    <a:lstStyle/>
                    <a:p>
                      <a:r>
                        <a:rPr lang="en-US" sz="1800" b="1" dirty="0" smtClean="0"/>
                        <a:t>2014</a:t>
                      </a:r>
                      <a:endParaRPr lang="en-US" sz="1800" b="1" dirty="0"/>
                    </a:p>
                  </a:txBody>
                  <a:tcPr/>
                </a:tc>
                <a:tc>
                  <a:txBody>
                    <a:bodyPr/>
                    <a:lstStyle/>
                    <a:p>
                      <a:r>
                        <a:rPr lang="en-US" sz="1800" b="1" dirty="0" smtClean="0"/>
                        <a:t>3</a:t>
                      </a:r>
                      <a:endParaRPr lang="en-US" sz="1800" b="1" dirty="0"/>
                    </a:p>
                  </a:txBody>
                  <a:tcPr/>
                </a:tc>
                <a:tc>
                  <a:txBody>
                    <a:bodyPr/>
                    <a:lstStyle/>
                    <a:p>
                      <a:r>
                        <a:rPr lang="en-US" sz="1800" b="1" dirty="0" smtClean="0"/>
                        <a:t>0.75</a:t>
                      </a:r>
                      <a:endParaRPr lang="en-US" sz="1800" b="1" dirty="0"/>
                    </a:p>
                  </a:txBody>
                  <a:tcPr/>
                </a:tc>
                <a:tc>
                  <a:txBody>
                    <a:bodyPr/>
                    <a:lstStyle/>
                    <a:p>
                      <a:r>
                        <a:rPr lang="en-US" sz="1800" b="1" dirty="0" smtClean="0"/>
                        <a:t>36.8</a:t>
                      </a:r>
                      <a:endParaRPr lang="en-US" sz="1800" b="1" dirty="0"/>
                    </a:p>
                  </a:txBody>
                  <a:tcPr/>
                </a:tc>
                <a:tc>
                  <a:txBody>
                    <a:bodyPr/>
                    <a:lstStyle/>
                    <a:p>
                      <a:r>
                        <a:rPr lang="en-US" sz="1800" b="1" dirty="0" smtClean="0"/>
                        <a:t>0.75</a:t>
                      </a:r>
                      <a:endParaRPr lang="en-US" sz="1800" b="1" dirty="0"/>
                    </a:p>
                  </a:txBody>
                  <a:tcPr/>
                </a:tc>
              </a:tr>
              <a:tr h="270933">
                <a:tc>
                  <a:txBody>
                    <a:bodyPr/>
                    <a:lstStyle/>
                    <a:p>
                      <a:r>
                        <a:rPr lang="en-US" sz="1800" b="1" dirty="0" smtClean="0"/>
                        <a:t>2015</a:t>
                      </a:r>
                      <a:endParaRPr lang="en-US" sz="1800" b="1" dirty="0"/>
                    </a:p>
                  </a:txBody>
                  <a:tcPr/>
                </a:tc>
                <a:tc>
                  <a:txBody>
                    <a:bodyPr/>
                    <a:lstStyle/>
                    <a:p>
                      <a:r>
                        <a:rPr lang="en-US" sz="1800" b="1" dirty="0" smtClean="0"/>
                        <a:t>4</a:t>
                      </a:r>
                      <a:endParaRPr lang="en-US" sz="1800" b="1" dirty="0"/>
                    </a:p>
                  </a:txBody>
                  <a:tcPr/>
                </a:tc>
                <a:tc>
                  <a:txBody>
                    <a:bodyPr/>
                    <a:lstStyle/>
                    <a:p>
                      <a:r>
                        <a:rPr lang="en-US" sz="1800" b="1" dirty="0" smtClean="0"/>
                        <a:t>1</a:t>
                      </a:r>
                      <a:endParaRPr lang="en-US" sz="1800" b="1" dirty="0"/>
                    </a:p>
                  </a:txBody>
                  <a:tcPr/>
                </a:tc>
                <a:tc>
                  <a:txBody>
                    <a:bodyPr/>
                    <a:lstStyle/>
                    <a:p>
                      <a:r>
                        <a:rPr lang="en-US" sz="1800" b="1" dirty="0" smtClean="0"/>
                        <a:t>45.2</a:t>
                      </a:r>
                      <a:endParaRPr lang="en-US" sz="1800" b="1" dirty="0"/>
                    </a:p>
                  </a:txBody>
                  <a:tcPr/>
                </a:tc>
                <a:tc>
                  <a:txBody>
                    <a:bodyPr/>
                    <a:lstStyle/>
                    <a:p>
                      <a:r>
                        <a:rPr lang="en-US" sz="1800" b="1" dirty="0" smtClean="0"/>
                        <a:t>1</a:t>
                      </a:r>
                      <a:endParaRPr lang="en-US" sz="1800" b="1" dirty="0"/>
                    </a:p>
                  </a:txBody>
                  <a:tcPr/>
                </a:tc>
              </a:tr>
            </a:tbl>
          </a:graphicData>
        </a:graphic>
      </p:graphicFrame>
      <p:pic>
        <p:nvPicPr>
          <p:cNvPr id="3368961" name="Picture 1"/>
          <p:cNvPicPr>
            <a:picLocks noChangeAspect="1" noChangeArrowheads="1"/>
          </p:cNvPicPr>
          <p:nvPr/>
        </p:nvPicPr>
        <p:blipFill>
          <a:blip r:embed="rId2" cstate="print"/>
          <a:srcRect/>
          <a:stretch>
            <a:fillRect/>
          </a:stretch>
        </p:blipFill>
        <p:spPr bwMode="auto">
          <a:xfrm>
            <a:off x="4141155" y="2895600"/>
            <a:ext cx="5002844" cy="3743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print"/>
          <a:srcRect/>
          <a:stretch>
            <a:fillRect/>
          </a:stretch>
        </p:blipFill>
        <p:spPr bwMode="auto">
          <a:xfrm>
            <a:off x="381000" y="0"/>
            <a:ext cx="5002844" cy="3743325"/>
          </a:xfrm>
          <a:prstGeom prst="rect">
            <a:avLst/>
          </a:prstGeom>
          <a:noFill/>
          <a:ln w="9525">
            <a:noFill/>
            <a:miter lim="800000"/>
            <a:headEnd/>
            <a:tailEnd/>
          </a:ln>
        </p:spPr>
      </p:pic>
      <p:sp>
        <p:nvSpPr>
          <p:cNvPr id="3" name="TextBox 2"/>
          <p:cNvSpPr txBox="1"/>
          <p:nvPr/>
        </p:nvSpPr>
        <p:spPr>
          <a:xfrm>
            <a:off x="1828800" y="4114800"/>
            <a:ext cx="5410200" cy="1938992"/>
          </a:xfrm>
          <a:prstGeom prst="rect">
            <a:avLst/>
          </a:prstGeom>
          <a:noFill/>
        </p:spPr>
        <p:txBody>
          <a:bodyPr wrap="square" rtlCol="0">
            <a:spAutoFit/>
          </a:bodyPr>
          <a:lstStyle/>
          <a:p>
            <a:r>
              <a:rPr lang="en-US" sz="2400" b="1" dirty="0" err="1" smtClean="0">
                <a:solidFill>
                  <a:srgbClr val="FF0000"/>
                </a:solidFill>
              </a:rPr>
              <a:t>Feedforward</a:t>
            </a:r>
            <a:endParaRPr lang="en-US" sz="2400" b="1" dirty="0" smtClean="0">
              <a:solidFill>
                <a:srgbClr val="FF0000"/>
              </a:solidFill>
            </a:endParaRPr>
          </a:p>
          <a:p>
            <a:r>
              <a:rPr lang="en-US" sz="2400" b="1" dirty="0" smtClean="0"/>
              <a:t> </a:t>
            </a:r>
            <a:r>
              <a:rPr lang="en-US" sz="2400" b="1" dirty="0" err="1" smtClean="0"/>
              <a:t>H</a:t>
            </a:r>
            <a:r>
              <a:rPr lang="en-US" sz="2400" b="1" baseline="-25000" dirty="0" err="1" smtClean="0"/>
              <a:t>in</a:t>
            </a:r>
            <a:r>
              <a:rPr lang="en-US" sz="2400" b="1" dirty="0" smtClean="0"/>
              <a:t>  = 0.5x0.5+0.5x1 = 0.75</a:t>
            </a:r>
          </a:p>
          <a:p>
            <a:r>
              <a:rPr lang="en-US" sz="2400" b="1" dirty="0" smtClean="0"/>
              <a:t> </a:t>
            </a:r>
            <a:r>
              <a:rPr lang="en-US" sz="2400" b="1" dirty="0" err="1" smtClean="0"/>
              <a:t>H</a:t>
            </a:r>
            <a:r>
              <a:rPr lang="en-US" sz="2400" b="1" baseline="-25000" dirty="0" err="1" smtClean="0"/>
              <a:t>out</a:t>
            </a:r>
            <a:r>
              <a:rPr lang="en-US" sz="2400" b="1" dirty="0" smtClean="0"/>
              <a:t>    =  1/[(1+exp(-0.75)]  = 0.679</a:t>
            </a:r>
          </a:p>
          <a:p>
            <a:r>
              <a:rPr lang="en-US" sz="2400" b="1" dirty="0" smtClean="0"/>
              <a:t>O</a:t>
            </a:r>
            <a:r>
              <a:rPr lang="en-US" sz="2400" b="1" baseline="-25000" dirty="0" smtClean="0"/>
              <a:t>1-in</a:t>
            </a:r>
            <a:r>
              <a:rPr lang="en-US" sz="2400" b="1" dirty="0" smtClean="0"/>
              <a:t>  = O</a:t>
            </a:r>
            <a:r>
              <a:rPr lang="en-US" sz="2400" b="1" baseline="-25000" dirty="0" smtClean="0"/>
              <a:t>2-in</a:t>
            </a:r>
            <a:r>
              <a:rPr lang="en-US" sz="2400" b="1" dirty="0" smtClean="0"/>
              <a:t>   = O</a:t>
            </a:r>
            <a:r>
              <a:rPr lang="en-US" sz="2400" b="1" baseline="-25000" dirty="0" smtClean="0"/>
              <a:t>3-in</a:t>
            </a:r>
            <a:r>
              <a:rPr lang="en-US" sz="2400" b="1" dirty="0" smtClean="0"/>
              <a:t>  =0.5x0.679 = 0.3395     </a:t>
            </a:r>
            <a:r>
              <a:rPr lang="en-US" sz="2400" b="1" baseline="-25000" dirty="0" smtClean="0"/>
              <a:t> </a:t>
            </a:r>
          </a:p>
          <a:p>
            <a:r>
              <a:rPr lang="en-US" sz="2400" b="1" baseline="-25000" dirty="0" smtClean="0"/>
              <a:t> </a:t>
            </a:r>
            <a:r>
              <a:rPr lang="en-US" sz="2400" b="1" dirty="0" smtClean="0"/>
              <a:t> O</a:t>
            </a:r>
            <a:r>
              <a:rPr lang="en-US" sz="2400" b="1" baseline="-25000" dirty="0" smtClean="0"/>
              <a:t>1-out</a:t>
            </a:r>
            <a:r>
              <a:rPr lang="en-US" sz="2400" b="1" dirty="0" smtClean="0"/>
              <a:t>    = O</a:t>
            </a:r>
            <a:r>
              <a:rPr lang="en-US" sz="2400" b="1" baseline="-25000" dirty="0" smtClean="0"/>
              <a:t>2-out</a:t>
            </a:r>
            <a:r>
              <a:rPr lang="en-US" sz="2400" b="1" dirty="0" smtClean="0"/>
              <a:t>  = O</a:t>
            </a:r>
            <a:r>
              <a:rPr lang="en-US" sz="2400" b="1" baseline="-25000" dirty="0" smtClean="0"/>
              <a:t>3-out</a:t>
            </a:r>
            <a:r>
              <a:rPr lang="en-US" sz="2400" b="1" dirty="0" smtClean="0"/>
              <a:t>   = 0.3395</a:t>
            </a:r>
            <a:endParaRPr lang="en-US" sz="2400" b="1" baseline="-25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print"/>
          <a:srcRect/>
          <a:stretch>
            <a:fillRect/>
          </a:stretch>
        </p:blipFill>
        <p:spPr bwMode="auto">
          <a:xfrm>
            <a:off x="381000" y="0"/>
            <a:ext cx="5002844" cy="3743325"/>
          </a:xfrm>
          <a:prstGeom prst="rect">
            <a:avLst/>
          </a:prstGeom>
          <a:noFill/>
          <a:ln w="9525">
            <a:noFill/>
            <a:miter lim="800000"/>
            <a:headEnd/>
            <a:tailEnd/>
          </a:ln>
        </p:spPr>
      </p:pic>
      <p:sp>
        <p:nvSpPr>
          <p:cNvPr id="4" name="TextBox 3"/>
          <p:cNvSpPr txBox="1"/>
          <p:nvPr/>
        </p:nvSpPr>
        <p:spPr>
          <a:xfrm>
            <a:off x="0" y="3505200"/>
            <a:ext cx="7924800" cy="1938992"/>
          </a:xfrm>
          <a:prstGeom prst="rect">
            <a:avLst/>
          </a:prstGeom>
          <a:noFill/>
        </p:spPr>
        <p:txBody>
          <a:bodyPr wrap="square" rtlCol="0">
            <a:spAutoFit/>
          </a:bodyPr>
          <a:lstStyle/>
          <a:p>
            <a:r>
              <a:rPr lang="en-US" sz="2400" b="1" dirty="0" smtClean="0">
                <a:solidFill>
                  <a:srgbClr val="FF0000"/>
                </a:solidFill>
              </a:rPr>
              <a:t>Error Vector at output</a:t>
            </a:r>
          </a:p>
          <a:p>
            <a:r>
              <a:rPr lang="en-US" sz="2400" b="1" dirty="0" err="1" smtClean="0">
                <a:solidFill>
                  <a:srgbClr val="FF0000"/>
                </a:solidFill>
              </a:rPr>
              <a:t>ReLu</a:t>
            </a:r>
            <a:r>
              <a:rPr lang="en-US" sz="2400" b="1" dirty="0" smtClean="0">
                <a:solidFill>
                  <a:srgbClr val="FF0000"/>
                </a:solidFill>
              </a:rPr>
              <a:t> so f’(net)=1</a:t>
            </a:r>
          </a:p>
          <a:p>
            <a:r>
              <a:rPr lang="en-US" sz="2400" b="1" dirty="0" smtClean="0"/>
              <a:t>0.5-0.3395=0.1605</a:t>
            </a:r>
          </a:p>
          <a:p>
            <a:r>
              <a:rPr lang="en-US" sz="2400" b="1" dirty="0" smtClean="0"/>
              <a:t>0.75-0.3395= 0.4105</a:t>
            </a:r>
          </a:p>
          <a:p>
            <a:r>
              <a:rPr lang="en-US" sz="2400" b="1" dirty="0" smtClean="0"/>
              <a:t>1.0-0.3395=0.6605</a:t>
            </a:r>
            <a:endParaRPr lang="en-US" sz="2400" b="1" dirty="0"/>
          </a:p>
        </p:txBody>
      </p:sp>
      <p:sp>
        <p:nvSpPr>
          <p:cNvPr id="5" name="TextBox 4"/>
          <p:cNvSpPr txBox="1"/>
          <p:nvPr/>
        </p:nvSpPr>
        <p:spPr>
          <a:xfrm>
            <a:off x="0" y="5638800"/>
            <a:ext cx="8534400" cy="830997"/>
          </a:xfrm>
          <a:prstGeom prst="rect">
            <a:avLst/>
          </a:prstGeom>
          <a:noFill/>
        </p:spPr>
        <p:txBody>
          <a:bodyPr wrap="square" rtlCol="0">
            <a:spAutoFit/>
          </a:bodyPr>
          <a:lstStyle/>
          <a:p>
            <a:r>
              <a:rPr lang="en-US" sz="2400" b="1" dirty="0" smtClean="0">
                <a:solidFill>
                  <a:srgbClr val="FF0000"/>
                </a:solidFill>
              </a:rPr>
              <a:t>Error vector at Hidden Node</a:t>
            </a:r>
          </a:p>
          <a:p>
            <a:r>
              <a:rPr lang="en-US" sz="2400" b="1" dirty="0" smtClean="0"/>
              <a:t> =0.697 (1-0.679)[0.5(0.1604+0.4105+0.6605)]=0.3141</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print"/>
          <a:srcRect/>
          <a:stretch>
            <a:fillRect/>
          </a:stretch>
        </p:blipFill>
        <p:spPr bwMode="auto">
          <a:xfrm>
            <a:off x="381000" y="0"/>
            <a:ext cx="5002844" cy="3743325"/>
          </a:xfrm>
          <a:prstGeom prst="rect">
            <a:avLst/>
          </a:prstGeom>
          <a:noFill/>
          <a:ln w="9525">
            <a:noFill/>
            <a:miter lim="800000"/>
            <a:headEnd/>
            <a:tailEnd/>
          </a:ln>
        </p:spPr>
      </p:pic>
      <p:sp>
        <p:nvSpPr>
          <p:cNvPr id="6" name="TextBox 5"/>
          <p:cNvSpPr txBox="1"/>
          <p:nvPr/>
        </p:nvSpPr>
        <p:spPr>
          <a:xfrm>
            <a:off x="914400" y="4549676"/>
            <a:ext cx="8229600" cy="2677656"/>
          </a:xfrm>
          <a:prstGeom prst="rect">
            <a:avLst/>
          </a:prstGeom>
          <a:noFill/>
        </p:spPr>
        <p:txBody>
          <a:bodyPr wrap="square" rtlCol="0">
            <a:spAutoFit/>
          </a:bodyPr>
          <a:lstStyle/>
          <a:p>
            <a:r>
              <a:rPr lang="en-US" sz="2400" b="1" dirty="0" smtClean="0">
                <a:solidFill>
                  <a:srgbClr val="FF0000"/>
                </a:solidFill>
              </a:rPr>
              <a:t>Change in weights</a:t>
            </a:r>
          </a:p>
          <a:p>
            <a:r>
              <a:rPr lang="el-GR" sz="2400" b="1" dirty="0" smtClean="0"/>
              <a:t>Δ</a:t>
            </a:r>
            <a:r>
              <a:rPr lang="en-US" sz="2400" b="1" dirty="0" smtClean="0"/>
              <a:t>W</a:t>
            </a:r>
            <a:r>
              <a:rPr lang="en-US" sz="2400" b="1" baseline="-25000" dirty="0" smtClean="0"/>
              <a:t>H-O1</a:t>
            </a:r>
            <a:r>
              <a:rPr lang="en-US" sz="2400" b="1" dirty="0" smtClean="0"/>
              <a:t>    =(0.1)(0.1605)(0.679) =(0.01809)</a:t>
            </a:r>
          </a:p>
          <a:p>
            <a:r>
              <a:rPr lang="el-GR" sz="2400" b="1" dirty="0" smtClean="0"/>
              <a:t>Δ</a:t>
            </a:r>
            <a:r>
              <a:rPr lang="en-US" sz="2400" b="1" dirty="0" smtClean="0"/>
              <a:t>W</a:t>
            </a:r>
            <a:r>
              <a:rPr lang="en-US" sz="2400" b="1" baseline="-25000" dirty="0" smtClean="0"/>
              <a:t>H-O2</a:t>
            </a:r>
            <a:r>
              <a:rPr lang="en-US" sz="2400" b="1" dirty="0" smtClean="0"/>
              <a:t>  = (0.1)(0.4105)(0.679) =0.02787</a:t>
            </a:r>
          </a:p>
          <a:p>
            <a:r>
              <a:rPr lang="el-GR" sz="2400" b="1" dirty="0" smtClean="0"/>
              <a:t>Δ</a:t>
            </a:r>
            <a:r>
              <a:rPr lang="en-US" sz="2400" b="1" dirty="0" smtClean="0"/>
              <a:t>W</a:t>
            </a:r>
            <a:r>
              <a:rPr lang="en-US" sz="2400" b="1" baseline="-25000" dirty="0" smtClean="0"/>
              <a:t>H-O3</a:t>
            </a:r>
            <a:r>
              <a:rPr lang="en-US" sz="2400" b="1" dirty="0" smtClean="0"/>
              <a:t>   = (0.1) (0.6605) (0.679)=0.04484)</a:t>
            </a:r>
          </a:p>
          <a:p>
            <a:r>
              <a:rPr lang="el-GR" sz="2400" b="1" dirty="0" smtClean="0"/>
              <a:t>Δ</a:t>
            </a:r>
            <a:r>
              <a:rPr lang="en-US" sz="2400" b="1" dirty="0" smtClean="0"/>
              <a:t>b    =(0.1) (0.3141)(1) =0.03141</a:t>
            </a:r>
          </a:p>
          <a:p>
            <a:r>
              <a:rPr lang="el-GR" sz="2400" b="1" dirty="0" smtClean="0"/>
              <a:t>Δ</a:t>
            </a:r>
            <a:r>
              <a:rPr lang="en-US" sz="2400" b="1" dirty="0" err="1" smtClean="0"/>
              <a:t>w</a:t>
            </a:r>
            <a:r>
              <a:rPr lang="en-US" sz="2400" b="1" baseline="-25000" dirty="0" err="1" smtClean="0"/>
              <a:t>year</a:t>
            </a:r>
            <a:r>
              <a:rPr lang="en-US" sz="2400" b="1" baseline="-25000" dirty="0" smtClean="0"/>
              <a:t>-H</a:t>
            </a:r>
            <a:r>
              <a:rPr lang="en-US" sz="2400" b="1" dirty="0" smtClean="0"/>
              <a:t> =(0.1)(0.3141)(0.5)=0.0157</a:t>
            </a:r>
          </a:p>
          <a:p>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5"/>
          <p:cNvSpPr>
            <a:spLocks noChangeArrowheads="1"/>
          </p:cNvSpPr>
          <p:nvPr/>
        </p:nvSpPr>
        <p:spPr bwMode="auto">
          <a:xfrm>
            <a:off x="0" y="-189934"/>
            <a:ext cx="9144000" cy="7171194"/>
          </a:xfrm>
          <a:prstGeom prst="rect">
            <a:avLst/>
          </a:prstGeom>
          <a:noFill/>
          <a:ln w="9525">
            <a:noFill/>
            <a:miter lim="800000"/>
            <a:headEnd/>
            <a:tailEnd/>
          </a:ln>
        </p:spPr>
        <p:txBody>
          <a:bodyPr anchor="ctr">
            <a:spAutoFit/>
          </a:bodyPr>
          <a:lstStyle/>
          <a:p>
            <a:pPr eaLnBrk="0" hangingPunct="0"/>
            <a:r>
              <a:rPr lang="en-US" sz="2800" dirty="0" err="1">
                <a:latin typeface="Calibri" pitchFamily="34" charset="0"/>
              </a:rPr>
              <a:t>Compre</a:t>
            </a:r>
            <a:r>
              <a:rPr lang="en-US" sz="2800" dirty="0">
                <a:latin typeface="Calibri" pitchFamily="34" charset="0"/>
              </a:rPr>
              <a:t>- Dec 2017</a:t>
            </a:r>
          </a:p>
          <a:p>
            <a:pPr eaLnBrk="0" hangingPunct="0"/>
            <a:endParaRPr lang="en-US" sz="2800" dirty="0">
              <a:latin typeface="Calibri" pitchFamily="34" charset="0"/>
            </a:endParaRPr>
          </a:p>
          <a:p>
            <a:pPr eaLnBrk="0" hangingPunct="0"/>
            <a:r>
              <a:rPr lang="en-US" sz="2800" b="1" dirty="0">
                <a:latin typeface="Calibri" pitchFamily="34" charset="0"/>
              </a:rPr>
              <a:t>Neural network is to be trained using BPA to identify the alphabet presented plus the next alphabet of word “THIS”.  </a:t>
            </a:r>
            <a:endParaRPr lang="en-US" sz="1600" b="1" dirty="0"/>
          </a:p>
          <a:p>
            <a:pPr eaLnBrk="0" hangingPunct="0"/>
            <a:endParaRPr lang="en-US" sz="2800" b="1" dirty="0" smtClean="0">
              <a:latin typeface="Calibri" pitchFamily="34" charset="0"/>
            </a:endParaRPr>
          </a:p>
          <a:p>
            <a:pPr eaLnBrk="0" hangingPunct="0"/>
            <a:r>
              <a:rPr lang="en-US" sz="2800" b="1" dirty="0" smtClean="0">
                <a:latin typeface="Calibri" pitchFamily="34" charset="0"/>
              </a:rPr>
              <a:t>Desired </a:t>
            </a:r>
            <a:r>
              <a:rPr lang="en-US" sz="2800" b="1" dirty="0">
                <a:latin typeface="Calibri" pitchFamily="34" charset="0"/>
              </a:rPr>
              <a:t>outputs:  when </a:t>
            </a:r>
            <a:r>
              <a:rPr lang="en-US" sz="2800" b="1" i="1" dirty="0">
                <a:latin typeface="Calibri" pitchFamily="34" charset="0"/>
              </a:rPr>
              <a:t>T</a:t>
            </a:r>
            <a:r>
              <a:rPr lang="en-US" sz="2800" b="1" dirty="0">
                <a:latin typeface="Calibri" pitchFamily="34" charset="0"/>
              </a:rPr>
              <a:t> is presented, T at upper node and H at lower node; when </a:t>
            </a:r>
            <a:r>
              <a:rPr lang="en-US" sz="2800" b="1" i="1" dirty="0">
                <a:latin typeface="Calibri" pitchFamily="34" charset="0"/>
              </a:rPr>
              <a:t>H</a:t>
            </a:r>
            <a:r>
              <a:rPr lang="en-US" sz="2800" b="1" dirty="0">
                <a:latin typeface="Calibri" pitchFamily="34" charset="0"/>
              </a:rPr>
              <a:t> is presented, H at upper node and I at lower node; when </a:t>
            </a:r>
            <a:r>
              <a:rPr lang="en-US" sz="2800" b="1" i="1" dirty="0">
                <a:latin typeface="Calibri" pitchFamily="34" charset="0"/>
              </a:rPr>
              <a:t>I</a:t>
            </a:r>
            <a:r>
              <a:rPr lang="en-US" sz="2800" b="1" dirty="0">
                <a:latin typeface="Calibri" pitchFamily="34" charset="0"/>
              </a:rPr>
              <a:t> is presented, I at upper node and S at lower node, and when </a:t>
            </a:r>
            <a:r>
              <a:rPr lang="en-US" sz="2800" b="1" i="1" dirty="0">
                <a:latin typeface="Calibri" pitchFamily="34" charset="0"/>
              </a:rPr>
              <a:t>S</a:t>
            </a:r>
            <a:r>
              <a:rPr lang="en-US" sz="2800" b="1" dirty="0">
                <a:latin typeface="Calibri" pitchFamily="34" charset="0"/>
              </a:rPr>
              <a:t> is presented, S at upper node and </a:t>
            </a:r>
            <a:r>
              <a:rPr lang="en-US" sz="2800" b="1" dirty="0" smtClean="0">
                <a:latin typeface="Calibri" pitchFamily="34" charset="0"/>
              </a:rPr>
              <a:t>zero(0) </a:t>
            </a:r>
            <a:r>
              <a:rPr lang="en-US" sz="2800" b="1" dirty="0">
                <a:latin typeface="Calibri" pitchFamily="34" charset="0"/>
              </a:rPr>
              <a:t>at lower node.</a:t>
            </a:r>
          </a:p>
          <a:p>
            <a:pPr eaLnBrk="0" hangingPunct="0"/>
            <a:endParaRPr lang="en-US" sz="1600" b="1" dirty="0"/>
          </a:p>
          <a:p>
            <a:pPr eaLnBrk="0" hangingPunct="0"/>
            <a:r>
              <a:rPr lang="en-US" sz="2800" b="1" i="1" dirty="0">
                <a:latin typeface="Calibri" pitchFamily="34" charset="0"/>
              </a:rPr>
              <a:t>Input to network is binary representation of alphabets read row-wise from left to </a:t>
            </a:r>
            <a:r>
              <a:rPr lang="en-US" sz="2800" b="1" i="1" dirty="0" smtClean="0">
                <a:latin typeface="Calibri" pitchFamily="34" charset="0"/>
              </a:rPr>
              <a:t>right in 3x3 matrix .Outputs </a:t>
            </a:r>
            <a:r>
              <a:rPr lang="en-US" sz="2800" b="1" i="1" dirty="0">
                <a:latin typeface="Calibri" pitchFamily="34" charset="0"/>
              </a:rPr>
              <a:t>of network are decimal equivalent of binary representations of alphabets inputted, divided by 2</a:t>
            </a:r>
            <a:r>
              <a:rPr lang="en-US" sz="2800" b="1" i="1" baseline="30000" dirty="0">
                <a:latin typeface="Calibri" pitchFamily="34" charset="0"/>
              </a:rPr>
              <a:t>n</a:t>
            </a:r>
            <a:r>
              <a:rPr lang="en-US" sz="2800" b="1" i="1" dirty="0">
                <a:latin typeface="Calibri" pitchFamily="34" charset="0"/>
              </a:rPr>
              <a:t>, where n </a:t>
            </a:r>
            <a:r>
              <a:rPr lang="en-US" sz="2800" b="1" i="1" dirty="0" smtClean="0">
                <a:latin typeface="Calibri" pitchFamily="34" charset="0"/>
              </a:rPr>
              <a:t>is number of pixels to represent alphabet.</a:t>
            </a:r>
            <a:endParaRPr lang="en-US" sz="1600" b="1" i="1" dirty="0"/>
          </a:p>
          <a:p>
            <a:pPr eaLnBrk="0" hangingPunct="0"/>
            <a:endParaRPr lang="en-US" sz="2400" dirty="0"/>
          </a:p>
        </p:txBody>
      </p:sp>
      <p:sp>
        <p:nvSpPr>
          <p:cNvPr id="846851" name="Rectangle 6"/>
          <p:cNvSpPr>
            <a:spLocks noChangeArrowheads="1"/>
          </p:cNvSpPr>
          <p:nvPr/>
        </p:nvSpPr>
        <p:spPr bwMode="auto">
          <a:xfrm>
            <a:off x="0" y="923925"/>
            <a:ext cx="9144000" cy="0"/>
          </a:xfrm>
          <a:prstGeom prst="rect">
            <a:avLst/>
          </a:prstGeom>
          <a:noFill/>
          <a:ln w="9525">
            <a:noFill/>
            <a:miter lim="800000"/>
            <a:headEnd/>
            <a:tailEnd/>
          </a:ln>
        </p:spPr>
        <p:txBody>
          <a:bodyPr wrap="none" anchor="ctr">
            <a:spAutoFit/>
          </a:bodyPr>
          <a:lstStyle/>
          <a:p>
            <a:pPr algn="just" eaLnBrk="0" hangingPunct="0"/>
            <a:r>
              <a:rPr lang="en-US" sz="1100">
                <a:latin typeface="Calibri" pitchFamily="34" charset="0"/>
              </a:rPr>
              <a:t>		 </a:t>
            </a:r>
            <a:r>
              <a:rPr lang="en-US" sz="1100" b="1">
                <a:latin typeface="Calibri" pitchFamily="34" charset="0"/>
              </a:rPr>
              <a:t> </a:t>
            </a:r>
            <a:endParaRPr lang="en-US"/>
          </a:p>
        </p:txBody>
      </p:sp>
      <p:sp>
        <p:nvSpPr>
          <p:cNvPr id="846852" name="Rectangle 7"/>
          <p:cNvSpPr>
            <a:spLocks noChangeArrowheads="1"/>
          </p:cNvSpPr>
          <p:nvPr/>
        </p:nvSpPr>
        <p:spPr bwMode="auto">
          <a:xfrm>
            <a:off x="0" y="1390650"/>
            <a:ext cx="9144000" cy="0"/>
          </a:xfrm>
          <a:prstGeom prst="rect">
            <a:avLst/>
          </a:prstGeom>
          <a:noFill/>
          <a:ln w="9525">
            <a:noFill/>
            <a:miter lim="800000"/>
            <a:headEnd/>
            <a:tailEnd/>
          </a:ln>
        </p:spPr>
        <p:txBody>
          <a:bodyPr wrap="none" anchor="ctr">
            <a:spAutoFit/>
          </a:bodyPr>
          <a:lstStyle/>
          <a:p>
            <a:pPr algn="just" eaLnBrk="0" hangingPunct="0"/>
            <a:r>
              <a:rPr lang="en-US" sz="1100">
                <a:latin typeface="Calibri" pitchFamily="34" charset="0"/>
              </a:rPr>
              <a:t>		</a:t>
            </a:r>
            <a:endParaRPr lang="en-US"/>
          </a:p>
        </p:txBody>
      </p:sp>
      <p:sp>
        <p:nvSpPr>
          <p:cNvPr id="846853" name="Rectangle 8"/>
          <p:cNvSpPr>
            <a:spLocks noChangeArrowheads="1"/>
          </p:cNvSpPr>
          <p:nvPr/>
        </p:nvSpPr>
        <p:spPr bwMode="auto">
          <a:xfrm>
            <a:off x="0" y="1857375"/>
            <a:ext cx="9144000" cy="0"/>
          </a:xfrm>
          <a:prstGeom prst="rect">
            <a:avLst/>
          </a:prstGeom>
          <a:noFill/>
          <a:ln w="9525">
            <a:noFill/>
            <a:miter lim="800000"/>
            <a:headEnd/>
            <a:tailEnd/>
          </a:ln>
        </p:spPr>
        <p:txBody>
          <a:bodyPr wrap="none" anchor="ctr">
            <a:spAutoFit/>
          </a:bodyPr>
          <a:lstStyle/>
          <a:p>
            <a:pPr algn="just" eaLnBrk="0" hangingPunct="0"/>
            <a:r>
              <a:rPr lang="en-US" sz="1100">
                <a:latin typeface="Calibri" pitchFamily="34" charset="0"/>
              </a:rPr>
              <a:t>		</a:t>
            </a:r>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874" name="Object 4"/>
          <p:cNvGraphicFramePr>
            <a:graphicFrameLocks noChangeAspect="1"/>
          </p:cNvGraphicFramePr>
          <p:nvPr/>
        </p:nvGraphicFramePr>
        <p:xfrm>
          <a:off x="0" y="0"/>
          <a:ext cx="1152525" cy="1377950"/>
        </p:xfrm>
        <a:graphic>
          <a:graphicData uri="http://schemas.openxmlformats.org/presentationml/2006/ole">
            <p:oleObj spid="_x0000_s2805762" name="Equation" r:id="rId3" imgW="393529" imgH="469696" progId="Equation.DSMT4">
              <p:embed/>
            </p:oleObj>
          </a:graphicData>
        </a:graphic>
      </p:graphicFrame>
      <p:graphicFrame>
        <p:nvGraphicFramePr>
          <p:cNvPr id="79875" name="Object 3"/>
          <p:cNvGraphicFramePr>
            <a:graphicFrameLocks noChangeAspect="1"/>
          </p:cNvGraphicFramePr>
          <p:nvPr/>
        </p:nvGraphicFramePr>
        <p:xfrm>
          <a:off x="1905000" y="0"/>
          <a:ext cx="1152525" cy="1377950"/>
        </p:xfrm>
        <a:graphic>
          <a:graphicData uri="http://schemas.openxmlformats.org/presentationml/2006/ole">
            <p:oleObj spid="_x0000_s2805763" name="Equation" r:id="rId4" imgW="393529" imgH="469696" progId="Equation.DSMT4">
              <p:embed/>
            </p:oleObj>
          </a:graphicData>
        </a:graphic>
      </p:graphicFrame>
      <p:graphicFrame>
        <p:nvGraphicFramePr>
          <p:cNvPr id="79876" name="Object 2"/>
          <p:cNvGraphicFramePr>
            <a:graphicFrameLocks noChangeAspect="1"/>
          </p:cNvGraphicFramePr>
          <p:nvPr/>
        </p:nvGraphicFramePr>
        <p:xfrm>
          <a:off x="3962400" y="0"/>
          <a:ext cx="1143000" cy="1400175"/>
        </p:xfrm>
        <a:graphic>
          <a:graphicData uri="http://schemas.openxmlformats.org/presentationml/2006/ole">
            <p:oleObj spid="_x0000_s2805764" name="Equation" r:id="rId5" imgW="380835" imgH="469696" progId="Equation.DSMT4">
              <p:embed/>
            </p:oleObj>
          </a:graphicData>
        </a:graphic>
      </p:graphicFrame>
      <p:graphicFrame>
        <p:nvGraphicFramePr>
          <p:cNvPr id="79877" name="Object 1"/>
          <p:cNvGraphicFramePr>
            <a:graphicFrameLocks noChangeAspect="1"/>
          </p:cNvGraphicFramePr>
          <p:nvPr/>
        </p:nvGraphicFramePr>
        <p:xfrm>
          <a:off x="5715000" y="0"/>
          <a:ext cx="1066800" cy="1274763"/>
        </p:xfrm>
        <a:graphic>
          <a:graphicData uri="http://schemas.openxmlformats.org/presentationml/2006/ole">
            <p:oleObj spid="_x0000_s2805765" name="Equation" r:id="rId6" imgW="393529" imgH="469696" progId="Equation.DSMT4">
              <p:embed/>
            </p:oleObj>
          </a:graphicData>
        </a:graphic>
      </p:graphicFrame>
      <p:sp>
        <p:nvSpPr>
          <p:cNvPr id="79878" name="Rectangle 6"/>
          <p:cNvSpPr>
            <a:spLocks noChangeArrowheads="1"/>
          </p:cNvSpPr>
          <p:nvPr/>
        </p:nvSpPr>
        <p:spPr bwMode="auto">
          <a:xfrm>
            <a:off x="0" y="923925"/>
            <a:ext cx="9144000" cy="0"/>
          </a:xfrm>
          <a:prstGeom prst="rect">
            <a:avLst/>
          </a:prstGeom>
          <a:noFill/>
          <a:ln w="9525">
            <a:noFill/>
            <a:miter lim="800000"/>
            <a:headEnd/>
            <a:tailEnd/>
          </a:ln>
        </p:spPr>
        <p:txBody>
          <a:bodyPr wrap="none" anchor="ctr">
            <a:spAutoFit/>
          </a:bodyPr>
          <a:lstStyle/>
          <a:p>
            <a:pPr algn="just" eaLnBrk="0" hangingPunct="0"/>
            <a:r>
              <a:rPr lang="en-US" sz="1100">
                <a:latin typeface="Calibri" pitchFamily="34" charset="0"/>
              </a:rPr>
              <a:t>		 </a:t>
            </a:r>
            <a:r>
              <a:rPr lang="en-US" sz="1100" b="1">
                <a:latin typeface="Calibri" pitchFamily="34" charset="0"/>
              </a:rPr>
              <a:t> </a:t>
            </a:r>
            <a:endParaRPr lang="en-US"/>
          </a:p>
        </p:txBody>
      </p:sp>
      <p:sp>
        <p:nvSpPr>
          <p:cNvPr id="79879" name="Rectangle 7"/>
          <p:cNvSpPr>
            <a:spLocks noChangeArrowheads="1"/>
          </p:cNvSpPr>
          <p:nvPr/>
        </p:nvSpPr>
        <p:spPr bwMode="auto">
          <a:xfrm>
            <a:off x="0" y="1390650"/>
            <a:ext cx="9144000" cy="0"/>
          </a:xfrm>
          <a:prstGeom prst="rect">
            <a:avLst/>
          </a:prstGeom>
          <a:noFill/>
          <a:ln w="9525">
            <a:noFill/>
            <a:miter lim="800000"/>
            <a:headEnd/>
            <a:tailEnd/>
          </a:ln>
        </p:spPr>
        <p:txBody>
          <a:bodyPr wrap="none" anchor="ctr">
            <a:spAutoFit/>
          </a:bodyPr>
          <a:lstStyle/>
          <a:p>
            <a:pPr algn="just" eaLnBrk="0" hangingPunct="0"/>
            <a:r>
              <a:rPr lang="en-US" sz="1100">
                <a:latin typeface="Calibri" pitchFamily="34" charset="0"/>
              </a:rPr>
              <a:t>		</a:t>
            </a:r>
            <a:endParaRPr lang="en-US"/>
          </a:p>
        </p:txBody>
      </p:sp>
      <p:sp>
        <p:nvSpPr>
          <p:cNvPr id="79880" name="Rectangle 8"/>
          <p:cNvSpPr>
            <a:spLocks noChangeArrowheads="1"/>
          </p:cNvSpPr>
          <p:nvPr/>
        </p:nvSpPr>
        <p:spPr bwMode="auto">
          <a:xfrm>
            <a:off x="0" y="1857375"/>
            <a:ext cx="9144000" cy="0"/>
          </a:xfrm>
          <a:prstGeom prst="rect">
            <a:avLst/>
          </a:prstGeom>
          <a:noFill/>
          <a:ln w="9525">
            <a:noFill/>
            <a:miter lim="800000"/>
            <a:headEnd/>
            <a:tailEnd/>
          </a:ln>
        </p:spPr>
        <p:txBody>
          <a:bodyPr wrap="none" anchor="ctr">
            <a:spAutoFit/>
          </a:bodyPr>
          <a:lstStyle/>
          <a:p>
            <a:pPr algn="just" eaLnBrk="0" hangingPunct="0"/>
            <a:r>
              <a:rPr lang="en-US" sz="1100">
                <a:latin typeface="Calibri" pitchFamily="34" charset="0"/>
              </a:rPr>
              <a:t>		</a:t>
            </a:r>
            <a:endParaRPr lang="en-US"/>
          </a:p>
        </p:txBody>
      </p:sp>
      <p:sp>
        <p:nvSpPr>
          <p:cNvPr id="13" name="TextBox 12"/>
          <p:cNvSpPr txBox="1">
            <a:spLocks noChangeArrowheads="1"/>
          </p:cNvSpPr>
          <p:nvPr/>
        </p:nvSpPr>
        <p:spPr bwMode="auto">
          <a:xfrm>
            <a:off x="0" y="2743200"/>
            <a:ext cx="9144000" cy="1938992"/>
          </a:xfrm>
          <a:prstGeom prst="rect">
            <a:avLst/>
          </a:prstGeom>
          <a:noFill/>
          <a:ln w="9525">
            <a:noFill/>
            <a:miter lim="800000"/>
            <a:headEnd/>
            <a:tailEnd/>
          </a:ln>
        </p:spPr>
        <p:txBody>
          <a:bodyPr>
            <a:spAutoFit/>
          </a:bodyPr>
          <a:lstStyle/>
          <a:p>
            <a:r>
              <a:rPr lang="en-US" sz="2400" b="1" dirty="0"/>
              <a:t>T = 111010 010   Decimal equivalent  of T = 466,  desired output = 466/512   =0.910</a:t>
            </a:r>
          </a:p>
          <a:p>
            <a:endParaRPr lang="en-US" sz="2400" b="1" dirty="0"/>
          </a:p>
          <a:p>
            <a:r>
              <a:rPr lang="en-US" sz="2400" b="1" dirty="0"/>
              <a:t>H  = 101111101      Decimal equivalent of H = 381,  desired output = 381/512   =0.744</a:t>
            </a:r>
          </a:p>
        </p:txBody>
      </p:sp>
      <p:sp>
        <p:nvSpPr>
          <p:cNvPr id="14" name="TextBox 13"/>
          <p:cNvSpPr txBox="1">
            <a:spLocks noChangeArrowheads="1"/>
          </p:cNvSpPr>
          <p:nvPr/>
        </p:nvSpPr>
        <p:spPr bwMode="auto">
          <a:xfrm>
            <a:off x="0" y="1447800"/>
            <a:ext cx="8839200" cy="1384995"/>
          </a:xfrm>
          <a:prstGeom prst="rect">
            <a:avLst/>
          </a:prstGeom>
          <a:noFill/>
          <a:ln w="9525">
            <a:noFill/>
            <a:miter lim="800000"/>
            <a:headEnd/>
            <a:tailEnd/>
          </a:ln>
        </p:spPr>
        <p:txBody>
          <a:bodyPr>
            <a:spAutoFit/>
          </a:bodyPr>
          <a:lstStyle/>
          <a:p>
            <a:r>
              <a:rPr lang="en-US" sz="2800" b="1" dirty="0"/>
              <a:t>Number of Inputs : 9</a:t>
            </a:r>
          </a:p>
          <a:p>
            <a:r>
              <a:rPr lang="en-US" sz="2800" b="1" dirty="0"/>
              <a:t>Number of Outputs : 2</a:t>
            </a:r>
          </a:p>
          <a:p>
            <a:r>
              <a:rPr lang="en-US" sz="2800" b="1" dirty="0"/>
              <a:t>Number of hidden nodes : 1</a:t>
            </a:r>
          </a:p>
        </p:txBody>
      </p:sp>
      <p:graphicFrame>
        <p:nvGraphicFramePr>
          <p:cNvPr id="28678" name="Object 2"/>
          <p:cNvGraphicFramePr>
            <a:graphicFrameLocks noChangeAspect="1"/>
          </p:cNvGraphicFramePr>
          <p:nvPr/>
        </p:nvGraphicFramePr>
        <p:xfrm>
          <a:off x="990600" y="5105400"/>
          <a:ext cx="7046913" cy="1535112"/>
        </p:xfrm>
        <a:graphic>
          <a:graphicData uri="http://schemas.openxmlformats.org/presentationml/2006/ole">
            <p:oleObj spid="_x0000_s2805766" name="Equation" r:id="rId7" imgW="3263760" imgH="7110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8678"/>
                                        </p:tgtEl>
                                        <p:attrNameLst>
                                          <p:attrName>style.visibility</p:attrName>
                                        </p:attrNameLst>
                                      </p:cBhvr>
                                      <p:to>
                                        <p:strVal val="visible"/>
                                      </p:to>
                                    </p:set>
                                    <p:anim calcmode="lin" valueType="num">
                                      <p:cBhvr additive="base">
                                        <p:cTn id="19" dur="500" fill="hold"/>
                                        <p:tgtEl>
                                          <p:spTgt spid="28678"/>
                                        </p:tgtEl>
                                        <p:attrNameLst>
                                          <p:attrName>ppt_x</p:attrName>
                                        </p:attrNameLst>
                                      </p:cBhvr>
                                      <p:tavLst>
                                        <p:tav tm="0">
                                          <p:val>
                                            <p:strVal val="#ppt_x"/>
                                          </p:val>
                                        </p:tav>
                                        <p:tav tm="100000">
                                          <p:val>
                                            <p:strVal val="#ppt_x"/>
                                          </p:val>
                                        </p:tav>
                                      </p:tavLst>
                                    </p:anim>
                                    <p:anim calcmode="lin" valueType="num">
                                      <p:cBhvr additive="base">
                                        <p:cTn id="20" dur="500" fill="hold"/>
                                        <p:tgtEl>
                                          <p:spTgt spid="286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9"/>
          <p:cNvSpPr>
            <a:spLocks noChangeArrowheads="1"/>
          </p:cNvSpPr>
          <p:nvPr/>
        </p:nvSpPr>
        <p:spPr bwMode="auto">
          <a:xfrm>
            <a:off x="0" y="423446"/>
            <a:ext cx="9144000" cy="6309420"/>
          </a:xfrm>
          <a:prstGeom prst="rect">
            <a:avLst/>
          </a:prstGeom>
          <a:noFill/>
          <a:ln w="9525">
            <a:noFill/>
            <a:miter lim="800000"/>
            <a:headEnd/>
            <a:tailEnd/>
          </a:ln>
        </p:spPr>
        <p:txBody>
          <a:bodyPr anchor="ctr">
            <a:spAutoFit/>
          </a:bodyPr>
          <a:lstStyle/>
          <a:p>
            <a:pPr indent="228600" eaLnBrk="0" hangingPunct="0">
              <a:buFontTx/>
              <a:buChar char="•"/>
            </a:pPr>
            <a:endParaRPr lang="en-US" sz="2800" dirty="0" smtClean="0">
              <a:latin typeface="Calibri" pitchFamily="34" charset="0"/>
            </a:endParaRPr>
          </a:p>
          <a:p>
            <a:pPr indent="228600" eaLnBrk="0" hangingPunct="0">
              <a:buFontTx/>
              <a:buChar char="•"/>
            </a:pPr>
            <a:r>
              <a:rPr lang="en-US" sz="3200" b="1" dirty="0" smtClean="0">
                <a:latin typeface="Calibri" pitchFamily="34" charset="0"/>
              </a:rPr>
              <a:t>Draw the architecture</a:t>
            </a:r>
          </a:p>
          <a:p>
            <a:pPr indent="228600" eaLnBrk="0" hangingPunct="0">
              <a:buFontTx/>
              <a:buChar char="•"/>
            </a:pPr>
            <a:endParaRPr lang="en-US" sz="3200" b="1" dirty="0" smtClean="0">
              <a:latin typeface="Calibri" pitchFamily="34" charset="0"/>
            </a:endParaRPr>
          </a:p>
          <a:p>
            <a:pPr indent="228600" eaLnBrk="0" hangingPunct="0">
              <a:buFontTx/>
              <a:buChar char="•"/>
            </a:pPr>
            <a:r>
              <a:rPr lang="en-US" sz="3200" b="1" dirty="0" smtClean="0">
                <a:latin typeface="Calibri" pitchFamily="34" charset="0"/>
              </a:rPr>
              <a:t>Show </a:t>
            </a:r>
            <a:r>
              <a:rPr lang="en-US" sz="3200" b="1" dirty="0">
                <a:latin typeface="Calibri" pitchFamily="34" charset="0"/>
              </a:rPr>
              <a:t>one forward and backward pass of BPA </a:t>
            </a:r>
            <a:r>
              <a:rPr lang="en-US" sz="3200" b="1" dirty="0">
                <a:solidFill>
                  <a:srgbClr val="FF0000"/>
                </a:solidFill>
                <a:latin typeface="Calibri" pitchFamily="34" charset="0"/>
              </a:rPr>
              <a:t>when alphabet T is presented</a:t>
            </a:r>
            <a:r>
              <a:rPr lang="en-US" sz="3200" b="1" dirty="0" smtClean="0">
                <a:latin typeface="Calibri" pitchFamily="34" charset="0"/>
              </a:rPr>
              <a:t>.</a:t>
            </a:r>
          </a:p>
          <a:p>
            <a:pPr indent="228600" eaLnBrk="0" hangingPunct="0">
              <a:buFontTx/>
              <a:buChar char="•"/>
            </a:pPr>
            <a:endParaRPr lang="en-US" sz="3200" b="1" dirty="0" smtClean="0">
              <a:latin typeface="Calibri" pitchFamily="34" charset="0"/>
            </a:endParaRPr>
          </a:p>
          <a:p>
            <a:pPr indent="228600" eaLnBrk="0" hangingPunct="0">
              <a:buFontTx/>
              <a:buChar char="•"/>
            </a:pPr>
            <a:r>
              <a:rPr lang="en-US" sz="3200" b="1" dirty="0" smtClean="0">
                <a:latin typeface="Calibri" pitchFamily="34" charset="0"/>
              </a:rPr>
              <a:t> </a:t>
            </a:r>
            <a:r>
              <a:rPr lang="en-US" sz="3200" b="1" dirty="0">
                <a:solidFill>
                  <a:srgbClr val="FF0000"/>
                </a:solidFill>
                <a:latin typeface="Calibri" pitchFamily="34" charset="0"/>
              </a:rPr>
              <a:t>Learning rate is 0.6, </a:t>
            </a:r>
            <a:r>
              <a:rPr lang="en-US" sz="3200" b="1" dirty="0">
                <a:latin typeface="Calibri" pitchFamily="34" charset="0"/>
              </a:rPr>
              <a:t>all </a:t>
            </a:r>
            <a:r>
              <a:rPr lang="en-US" sz="3200" b="1" dirty="0">
                <a:solidFill>
                  <a:srgbClr val="FF0000"/>
                </a:solidFill>
                <a:latin typeface="Calibri" pitchFamily="34" charset="0"/>
              </a:rPr>
              <a:t>initial weights are set as 0.5</a:t>
            </a:r>
            <a:r>
              <a:rPr lang="en-US" sz="3200" b="1" dirty="0">
                <a:latin typeface="Calibri" pitchFamily="34" charset="0"/>
              </a:rPr>
              <a:t>. There is one hidden layer with one neuron</a:t>
            </a:r>
            <a:r>
              <a:rPr lang="en-US" sz="3200" b="1" dirty="0" smtClean="0">
                <a:latin typeface="Calibri" pitchFamily="34" charset="0"/>
              </a:rPr>
              <a:t>.</a:t>
            </a:r>
          </a:p>
          <a:p>
            <a:pPr indent="228600" eaLnBrk="0" hangingPunct="0">
              <a:buFontTx/>
              <a:buChar char="•"/>
            </a:pPr>
            <a:endParaRPr lang="en-US" sz="3200" b="1" dirty="0" smtClean="0">
              <a:latin typeface="Calibri" pitchFamily="34" charset="0"/>
            </a:endParaRPr>
          </a:p>
          <a:p>
            <a:pPr indent="228600" eaLnBrk="0" hangingPunct="0">
              <a:buFontTx/>
              <a:buChar char="•"/>
            </a:pPr>
            <a:r>
              <a:rPr lang="en-US" sz="3200" b="1" dirty="0" smtClean="0">
                <a:latin typeface="Calibri" pitchFamily="34" charset="0"/>
              </a:rPr>
              <a:t> </a:t>
            </a:r>
            <a:r>
              <a:rPr lang="en-US" sz="3200" b="1" dirty="0">
                <a:solidFill>
                  <a:srgbClr val="FF0000"/>
                </a:solidFill>
                <a:latin typeface="Calibri" pitchFamily="34" charset="0"/>
              </a:rPr>
              <a:t>Activation function at hidden layer is tan sigmoid with steepness factor of </a:t>
            </a:r>
            <a:r>
              <a:rPr lang="en-US" sz="3200" b="1" dirty="0" smtClean="0">
                <a:solidFill>
                  <a:srgbClr val="FF0000"/>
                </a:solidFill>
                <a:latin typeface="Calibri" pitchFamily="34" charset="0"/>
              </a:rPr>
              <a:t>2.0[i.e. </a:t>
            </a:r>
            <a:r>
              <a:rPr lang="en-US" sz="3200" b="1" dirty="0" err="1" smtClean="0">
                <a:solidFill>
                  <a:srgbClr val="FF0000"/>
                </a:solidFill>
                <a:latin typeface="Calibri" pitchFamily="34" charset="0"/>
              </a:rPr>
              <a:t>tanh</a:t>
            </a:r>
            <a:r>
              <a:rPr lang="en-US" sz="3200" b="1" dirty="0" smtClean="0">
                <a:solidFill>
                  <a:srgbClr val="FF0000"/>
                </a:solidFill>
                <a:latin typeface="Calibri" pitchFamily="34" charset="0"/>
              </a:rPr>
              <a:t>], </a:t>
            </a:r>
            <a:r>
              <a:rPr lang="en-US" sz="3200" b="1" dirty="0">
                <a:solidFill>
                  <a:srgbClr val="FF0000"/>
                </a:solidFill>
                <a:latin typeface="Calibri" pitchFamily="34" charset="0"/>
              </a:rPr>
              <a:t>activation function at output layer is linear function.</a:t>
            </a:r>
            <a:endParaRPr lang="en-US" b="1" dirty="0">
              <a:solidFill>
                <a:srgbClr val="FF0000"/>
              </a:solidFill>
            </a:endParaRPr>
          </a:p>
          <a:p>
            <a:pPr indent="228600" eaLnBrk="0" hangingPunct="0">
              <a:buFontTx/>
              <a:buChar char="•"/>
            </a:pPr>
            <a:r>
              <a:rPr lang="en-US" sz="2400" dirty="0">
                <a:solidFill>
                  <a:srgbClr val="FF0000"/>
                </a:solidFill>
              </a:rPr>
              <a:t>	</a:t>
            </a:r>
            <a:r>
              <a:rPr lang="en-US" sz="1400" dirty="0">
                <a:solidFill>
                  <a:srgbClr val="FF0000"/>
                </a:solidFill>
              </a:rPr>
              <a:t> </a:t>
            </a:r>
            <a:endParaRPr lang="en-US" sz="4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7874"/>
                                        </p:tgtEl>
                                        <p:attrNameLst>
                                          <p:attrName>style.visibility</p:attrName>
                                        </p:attrNameLst>
                                      </p:cBhvr>
                                      <p:to>
                                        <p:strVal val="visible"/>
                                      </p:to>
                                    </p:set>
                                    <p:anim calcmode="lin" valueType="num">
                                      <p:cBhvr additive="base">
                                        <p:cTn id="7" dur="500" fill="hold"/>
                                        <p:tgtEl>
                                          <p:spTgt spid="847874"/>
                                        </p:tgtEl>
                                        <p:attrNameLst>
                                          <p:attrName>ppt_x</p:attrName>
                                        </p:attrNameLst>
                                      </p:cBhvr>
                                      <p:tavLst>
                                        <p:tav tm="0">
                                          <p:val>
                                            <p:strVal val="#ppt_x"/>
                                          </p:val>
                                        </p:tav>
                                        <p:tav tm="100000">
                                          <p:val>
                                            <p:strVal val="#ppt_x"/>
                                          </p:val>
                                        </p:tav>
                                      </p:tavLst>
                                    </p:anim>
                                    <p:anim calcmode="lin" valueType="num">
                                      <p:cBhvr additive="base">
                                        <p:cTn id="8" dur="500" fill="hold"/>
                                        <p:tgtEl>
                                          <p:spTgt spid="8478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787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13378" name="Picture 2" descr="A Guide to Hyperparameter Optimization (HPO) -"/>
          <p:cNvPicPr>
            <a:picLocks noChangeAspect="1" noChangeArrowheads="1"/>
          </p:cNvPicPr>
          <p:nvPr/>
        </p:nvPicPr>
        <p:blipFill>
          <a:blip r:embed="rId2" cstate="print"/>
          <a:srcRect/>
          <a:stretch>
            <a:fillRect/>
          </a:stretch>
        </p:blipFill>
        <p:spPr bwMode="auto">
          <a:xfrm>
            <a:off x="0" y="0"/>
            <a:ext cx="9144000" cy="5410200"/>
          </a:xfrm>
          <a:prstGeom prst="rect">
            <a:avLst/>
          </a:prstGeom>
          <a:noFill/>
        </p:spPr>
      </p:pic>
      <p:sp>
        <p:nvSpPr>
          <p:cNvPr id="4" name="Rectangle 3"/>
          <p:cNvSpPr/>
          <p:nvPr/>
        </p:nvSpPr>
        <p:spPr>
          <a:xfrm>
            <a:off x="0" y="5473005"/>
            <a:ext cx="9144000" cy="1384995"/>
          </a:xfrm>
          <a:prstGeom prst="rect">
            <a:avLst/>
          </a:prstGeom>
        </p:spPr>
        <p:txBody>
          <a:bodyPr wrap="square">
            <a:spAutoFit/>
          </a:bodyPr>
          <a:lstStyle/>
          <a:p>
            <a:r>
              <a:rPr lang="en-US" sz="2800" b="1" dirty="0" smtClean="0"/>
              <a:t>Grid Search</a:t>
            </a:r>
            <a:r>
              <a:rPr lang="en-US" sz="2800" dirty="0" smtClean="0"/>
              <a:t>: Set up a grid of </a:t>
            </a:r>
            <a:r>
              <a:rPr lang="en-US" sz="2800" dirty="0" err="1" smtClean="0"/>
              <a:t>hyperparameter</a:t>
            </a:r>
            <a:r>
              <a:rPr lang="en-US" sz="2800" dirty="0" smtClean="0"/>
              <a:t> values and for each combination to train the model and score   on the validation data.  </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9" name="Picture 2"/>
          <p:cNvPicPr>
            <a:picLocks noChangeAspect="1" noChangeArrowheads="1"/>
          </p:cNvPicPr>
          <p:nvPr/>
        </p:nvPicPr>
        <p:blipFill>
          <a:blip r:embed="rId3" cstate="print"/>
          <a:srcRect/>
          <a:stretch>
            <a:fillRect/>
          </a:stretch>
        </p:blipFill>
        <p:spPr bwMode="auto">
          <a:xfrm>
            <a:off x="0" y="0"/>
            <a:ext cx="5867400" cy="2941638"/>
          </a:xfrm>
          <a:prstGeom prst="rect">
            <a:avLst/>
          </a:prstGeom>
          <a:noFill/>
          <a:ln w="9525">
            <a:noFill/>
            <a:miter lim="800000"/>
            <a:headEnd/>
            <a:tailEnd/>
          </a:ln>
        </p:spPr>
      </p:pic>
      <p:graphicFrame>
        <p:nvGraphicFramePr>
          <p:cNvPr id="80898" name="Object 3"/>
          <p:cNvGraphicFramePr>
            <a:graphicFrameLocks noChangeAspect="1"/>
          </p:cNvGraphicFramePr>
          <p:nvPr/>
        </p:nvGraphicFramePr>
        <p:xfrm>
          <a:off x="228600" y="2971800"/>
          <a:ext cx="8270875" cy="3640138"/>
        </p:xfrm>
        <a:graphic>
          <a:graphicData uri="http://schemas.openxmlformats.org/presentationml/2006/ole">
            <p:oleObj spid="_x0000_s2806786" name="Equation" r:id="rId4" imgW="2539800" imgH="1117440" progId="Equation.DSMT4">
              <p:embed/>
            </p:oleObj>
          </a:graphicData>
        </a:graphic>
      </p:graphicFrame>
      <p:graphicFrame>
        <p:nvGraphicFramePr>
          <p:cNvPr id="29699" name="Object 4"/>
          <p:cNvGraphicFramePr>
            <a:graphicFrameLocks noChangeAspect="1"/>
          </p:cNvGraphicFramePr>
          <p:nvPr/>
        </p:nvGraphicFramePr>
        <p:xfrm>
          <a:off x="5791200" y="2286000"/>
          <a:ext cx="1152525" cy="1377950"/>
        </p:xfrm>
        <a:graphic>
          <a:graphicData uri="http://schemas.openxmlformats.org/presentationml/2006/ole">
            <p:oleObj spid="_x0000_s2806787" name="Equation" r:id="rId5" imgW="393529" imgH="469696" progId="Equation.DSMT4">
              <p:embed/>
            </p:oleObj>
          </a:graphicData>
        </a:graphic>
      </p:graphicFrame>
      <p:sp>
        <p:nvSpPr>
          <p:cNvPr id="5" name="TextBox 4"/>
          <p:cNvSpPr txBox="1"/>
          <p:nvPr/>
        </p:nvSpPr>
        <p:spPr>
          <a:xfrm>
            <a:off x="5562600" y="609600"/>
            <a:ext cx="3581400" cy="1384995"/>
          </a:xfrm>
          <a:prstGeom prst="rect">
            <a:avLst/>
          </a:prstGeom>
          <a:noFill/>
        </p:spPr>
        <p:txBody>
          <a:bodyPr wrap="square" rtlCol="0">
            <a:spAutoFit/>
          </a:bodyPr>
          <a:lstStyle/>
          <a:p>
            <a:r>
              <a:rPr lang="en-US" sz="2800" b="1" dirty="0" smtClean="0"/>
              <a:t>All initial weights 0.5, </a:t>
            </a:r>
          </a:p>
          <a:p>
            <a:r>
              <a:rPr lang="en-US" sz="2800" b="1" dirty="0" smtClean="0"/>
              <a:t> T=111010 010 </a:t>
            </a:r>
          </a:p>
          <a:p>
            <a:r>
              <a:rPr lang="en-US" sz="2800" b="1" dirty="0" smtClean="0"/>
              <a:t>5 pixels are 1, others 0</a:t>
            </a:r>
            <a:endParaRPr lang="en-US" sz="28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899"/>
                                        </p:tgtEl>
                                        <p:attrNameLst>
                                          <p:attrName>style.visibility</p:attrName>
                                        </p:attrNameLst>
                                      </p:cBhvr>
                                      <p:to>
                                        <p:strVal val="visible"/>
                                      </p:to>
                                    </p:set>
                                    <p:anim calcmode="lin" valueType="num">
                                      <p:cBhvr additive="base">
                                        <p:cTn id="7" dur="500" fill="hold"/>
                                        <p:tgtEl>
                                          <p:spTgt spid="80899"/>
                                        </p:tgtEl>
                                        <p:attrNameLst>
                                          <p:attrName>ppt_x</p:attrName>
                                        </p:attrNameLst>
                                      </p:cBhvr>
                                      <p:tavLst>
                                        <p:tav tm="0">
                                          <p:val>
                                            <p:strVal val="#ppt_x"/>
                                          </p:val>
                                        </p:tav>
                                        <p:tav tm="100000">
                                          <p:val>
                                            <p:strVal val="#ppt_x"/>
                                          </p:val>
                                        </p:tav>
                                      </p:tavLst>
                                    </p:anim>
                                    <p:anim calcmode="lin" valueType="num">
                                      <p:cBhvr additive="base">
                                        <p:cTn id="8" dur="500" fill="hold"/>
                                        <p:tgtEl>
                                          <p:spTgt spid="808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699"/>
                                        </p:tgtEl>
                                        <p:attrNameLst>
                                          <p:attrName>style.visibility</p:attrName>
                                        </p:attrNameLst>
                                      </p:cBhvr>
                                      <p:to>
                                        <p:strVal val="visible"/>
                                      </p:to>
                                    </p:set>
                                    <p:anim calcmode="lin" valueType="num">
                                      <p:cBhvr additive="base">
                                        <p:cTn id="13" dur="500" fill="hold"/>
                                        <p:tgtEl>
                                          <p:spTgt spid="29699"/>
                                        </p:tgtEl>
                                        <p:attrNameLst>
                                          <p:attrName>ppt_x</p:attrName>
                                        </p:attrNameLst>
                                      </p:cBhvr>
                                      <p:tavLst>
                                        <p:tav tm="0">
                                          <p:val>
                                            <p:strVal val="#ppt_x"/>
                                          </p:val>
                                        </p:tav>
                                        <p:tav tm="100000">
                                          <p:val>
                                            <p:strVal val="#ppt_x"/>
                                          </p:val>
                                        </p:tav>
                                      </p:tavLst>
                                    </p:anim>
                                    <p:anim calcmode="lin" valueType="num">
                                      <p:cBhvr additive="base">
                                        <p:cTn id="14" dur="500" fill="hold"/>
                                        <p:tgtEl>
                                          <p:spTgt spid="296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0898"/>
                                        </p:tgtEl>
                                        <p:attrNameLst>
                                          <p:attrName>style.visibility</p:attrName>
                                        </p:attrNameLst>
                                      </p:cBhvr>
                                      <p:to>
                                        <p:strVal val="visible"/>
                                      </p:to>
                                    </p:set>
                                    <p:anim calcmode="lin" valueType="num">
                                      <p:cBhvr additive="base">
                                        <p:cTn id="25" dur="500" fill="hold"/>
                                        <p:tgtEl>
                                          <p:spTgt spid="80898"/>
                                        </p:tgtEl>
                                        <p:attrNameLst>
                                          <p:attrName>ppt_x</p:attrName>
                                        </p:attrNameLst>
                                      </p:cBhvr>
                                      <p:tavLst>
                                        <p:tav tm="0">
                                          <p:val>
                                            <p:strVal val="#ppt_x"/>
                                          </p:val>
                                        </p:tav>
                                        <p:tav tm="100000">
                                          <p:val>
                                            <p:strVal val="#ppt_x"/>
                                          </p:val>
                                        </p:tav>
                                      </p:tavLst>
                                    </p:anim>
                                    <p:anim calcmode="lin" valueType="num">
                                      <p:cBhvr additive="base">
                                        <p:cTn id="26" dur="500" fill="hold"/>
                                        <p:tgtEl>
                                          <p:spTgt spid="808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01862"/>
          </a:xfrm>
          <a:prstGeom prst="rect">
            <a:avLst/>
          </a:prstGeom>
        </p:spPr>
        <p:txBody>
          <a:bodyPr wrap="square">
            <a:spAutoFit/>
          </a:bodyPr>
          <a:lstStyle/>
          <a:p>
            <a:r>
              <a:rPr lang="en-US" sz="2400" b="1" dirty="0" smtClean="0"/>
              <a:t>MST Oct 2018</a:t>
            </a:r>
          </a:p>
          <a:p>
            <a:endParaRPr lang="en-US" sz="2400" b="1" dirty="0" smtClean="0"/>
          </a:p>
          <a:p>
            <a:r>
              <a:rPr lang="en-US" sz="2800" b="1" dirty="0" smtClean="0"/>
              <a:t>A </a:t>
            </a:r>
            <a:r>
              <a:rPr lang="en-US" sz="2800" b="1" dirty="0" smtClean="0">
                <a:solidFill>
                  <a:srgbClr val="FF0000"/>
                </a:solidFill>
              </a:rPr>
              <a:t>single input </a:t>
            </a:r>
            <a:r>
              <a:rPr lang="en-US" sz="2800" b="1" dirty="0" err="1" smtClean="0"/>
              <a:t>feedforward</a:t>
            </a:r>
            <a:r>
              <a:rPr lang="en-US" sz="2800" b="1" dirty="0" smtClean="0"/>
              <a:t> neural network is to be trained to learn the unit step response of first order system in time domain described by equation [ 1- e</a:t>
            </a:r>
            <a:r>
              <a:rPr lang="en-US" sz="2800" b="1" baseline="30000" dirty="0" smtClean="0"/>
              <a:t>-t/τ</a:t>
            </a:r>
            <a:r>
              <a:rPr lang="en-US" sz="2800" b="1" dirty="0" smtClean="0"/>
              <a:t> ] for three different time constants (τ = 0.5s, 1s, and 2s ), from time t = 0 to 10 sec. There is one hidden layer having two nodes.</a:t>
            </a:r>
          </a:p>
          <a:p>
            <a:endParaRPr lang="en-US" sz="2800" b="1" dirty="0" smtClean="0"/>
          </a:p>
          <a:p>
            <a:pPr marL="514350" indent="-514350">
              <a:buAutoNum type="romanLcParenR"/>
            </a:pPr>
            <a:r>
              <a:rPr lang="en-US" sz="2800" b="1" dirty="0" smtClean="0"/>
              <a:t>Draw the network architecture</a:t>
            </a:r>
          </a:p>
          <a:p>
            <a:pPr marL="1428750" lvl="2" indent="-514350"/>
            <a:r>
              <a:rPr lang="en-US" sz="2800" b="1" dirty="0" smtClean="0"/>
              <a:t>How many input nodes?</a:t>
            </a:r>
          </a:p>
          <a:p>
            <a:pPr marL="1428750" lvl="2" indent="-514350"/>
            <a:r>
              <a:rPr lang="en-US" sz="2800" b="1" dirty="0" smtClean="0"/>
              <a:t>How many output nodes?</a:t>
            </a:r>
          </a:p>
          <a:p>
            <a:pPr marL="514350" indent="-514350"/>
            <a:endParaRPr lang="en-US" sz="2800" b="1" dirty="0" smtClean="0"/>
          </a:p>
          <a:p>
            <a:pPr marL="400050" indent="-400050">
              <a:buAutoNum type="romanLcParenR" startAt="2"/>
            </a:pPr>
            <a:r>
              <a:rPr lang="en-US" sz="2800" b="1" dirty="0" smtClean="0"/>
              <a:t>Perform One forward and One backward pass for training the network  at t=1 for response at  three time constants (τ = 0.5s, 1s, and 2s ), and calculate change in weights. </a:t>
            </a:r>
          </a:p>
          <a:p>
            <a:pPr marL="400050" indent="-400050">
              <a:buAutoNum type="romanLcParenR" startAt="2"/>
            </a:pPr>
            <a:endParaRPr lang="en-US" sz="24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 calcmode="lin" valueType="num">
                                      <p:cBhvr additive="base">
                                        <p:cTn id="11"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 calcmode="lin" valueType="num">
                                      <p:cBhvr additive="base">
                                        <p:cTn id="1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 calcmode="lin" valueType="num">
                                      <p:cBhvr additive="base">
                                        <p:cTn id="2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 calcmode="lin" valueType="num">
                                      <p:cBhvr additive="base">
                                        <p:cTn id="2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 calcmode="lin" valueType="num">
                                      <p:cBhvr additive="base">
                                        <p:cTn id="3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24000"/>
            <a:ext cx="9144000" cy="3416320"/>
          </a:xfrm>
          <a:prstGeom prst="rect">
            <a:avLst/>
          </a:prstGeom>
        </p:spPr>
        <p:txBody>
          <a:bodyPr wrap="square">
            <a:spAutoFit/>
          </a:bodyPr>
          <a:lstStyle/>
          <a:p>
            <a:r>
              <a:rPr lang="en-US" sz="3600" b="1" dirty="0" smtClean="0"/>
              <a:t>[Learning rate is 0.2, weights between input and hidden layer is 0.4, between hidden and output layer is 0.2, no bias input. </a:t>
            </a:r>
            <a:r>
              <a:rPr lang="en-US" sz="3600" b="1" dirty="0" smtClean="0">
                <a:solidFill>
                  <a:srgbClr val="FF0000"/>
                </a:solidFill>
              </a:rPr>
              <a:t>Activation function at the hidden layer is </a:t>
            </a:r>
            <a:r>
              <a:rPr lang="en-US" sz="3600" b="1" dirty="0" err="1" smtClean="0">
                <a:solidFill>
                  <a:srgbClr val="FF0000"/>
                </a:solidFill>
              </a:rPr>
              <a:t>logsigmoid</a:t>
            </a:r>
            <a:r>
              <a:rPr lang="en-US" sz="3600" b="1" dirty="0" smtClean="0">
                <a:solidFill>
                  <a:srgbClr val="FF0000"/>
                </a:solidFill>
              </a:rPr>
              <a:t> with slope of 2, and at the output layer is </a:t>
            </a:r>
            <a:r>
              <a:rPr lang="en-US" sz="3600" b="1" dirty="0" err="1" smtClean="0">
                <a:solidFill>
                  <a:srgbClr val="FF0000"/>
                </a:solidFill>
              </a:rPr>
              <a:t>ReLu</a:t>
            </a:r>
            <a:r>
              <a:rPr lang="en-US" sz="3600" b="1" dirty="0" smtClean="0">
                <a:solidFill>
                  <a:srgbClr val="FF0000"/>
                </a:solidFill>
              </a:rPr>
              <a:t>].</a:t>
            </a:r>
          </a:p>
          <a:p>
            <a:r>
              <a:rPr lang="en-US" sz="3600" b="1" dirty="0" smtClean="0"/>
              <a:t> Truncate all values to 4 places after decimal</a:t>
            </a:r>
            <a:r>
              <a:rPr lang="en-US" sz="3600" dirty="0" smtClean="0"/>
              <a:t>.</a:t>
            </a:r>
            <a:endParaRPr lang="en-US" sz="3600"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p:cNvGraphicFramePr>
          <p:nvPr/>
        </p:nvGraphicFramePr>
        <p:xfrm>
          <a:off x="0" y="0"/>
          <a:ext cx="6096000" cy="4064000"/>
        </p:xfrm>
        <a:graphic>
          <a:graphicData uri="http://schemas.openxmlformats.org/presentationml/2006/ole">
            <p:oleObj spid="_x0000_s2814978" name="Equation" r:id="rId3" imgW="0" imgH="0" progId="Equation.DSMT4">
              <p:embed/>
            </p:oleObj>
          </a:graphicData>
        </a:graphic>
      </p:graphicFrame>
      <p:graphicFrame>
        <p:nvGraphicFramePr>
          <p:cNvPr id="5" name="Object 4"/>
          <p:cNvGraphicFramePr>
            <a:graphicFrameLocks noChangeAspect="1"/>
          </p:cNvGraphicFramePr>
          <p:nvPr/>
        </p:nvGraphicFramePr>
        <p:xfrm>
          <a:off x="2963862" y="4555045"/>
          <a:ext cx="6180138" cy="2302955"/>
        </p:xfrm>
        <a:graphic>
          <a:graphicData uri="http://schemas.openxmlformats.org/presentationml/2006/ole">
            <p:oleObj spid="_x0000_s2814979" name="Equation" r:id="rId4" imgW="2044440" imgH="761760" progId="Equation.DSMT4">
              <p:embed/>
            </p:oleObj>
          </a:graphicData>
        </a:graphic>
      </p:graphicFrame>
      <p:sp>
        <p:nvSpPr>
          <p:cNvPr id="6" name="TextBox 5"/>
          <p:cNvSpPr txBox="1"/>
          <p:nvPr/>
        </p:nvSpPr>
        <p:spPr>
          <a:xfrm>
            <a:off x="0" y="0"/>
            <a:ext cx="6096000" cy="523220"/>
          </a:xfrm>
          <a:prstGeom prst="rect">
            <a:avLst/>
          </a:prstGeom>
          <a:noFill/>
        </p:spPr>
        <p:txBody>
          <a:bodyPr wrap="square" rtlCol="0">
            <a:spAutoFit/>
          </a:bodyPr>
          <a:lstStyle/>
          <a:p>
            <a:r>
              <a:rPr lang="en-US" sz="2800" dirty="0" smtClean="0">
                <a:solidFill>
                  <a:srgbClr val="FF0000"/>
                </a:solidFill>
              </a:rPr>
              <a:t>DRAW THE NETWORK ARCHITECTURE</a:t>
            </a:r>
            <a:endParaRPr lang="en-US" sz="2800" dirty="0">
              <a:solidFill>
                <a:srgbClr val="FF0000"/>
              </a:solidFill>
            </a:endParaRPr>
          </a:p>
        </p:txBody>
      </p:sp>
      <p:sp>
        <p:nvSpPr>
          <p:cNvPr id="7" name="TextBox 6"/>
          <p:cNvSpPr txBox="1"/>
          <p:nvPr/>
        </p:nvSpPr>
        <p:spPr>
          <a:xfrm>
            <a:off x="0" y="3886200"/>
            <a:ext cx="9144000" cy="523220"/>
          </a:xfrm>
          <a:prstGeom prst="rect">
            <a:avLst/>
          </a:prstGeom>
          <a:noFill/>
        </p:spPr>
        <p:txBody>
          <a:bodyPr wrap="square" rtlCol="0">
            <a:spAutoFit/>
          </a:bodyPr>
          <a:lstStyle/>
          <a:p>
            <a:r>
              <a:rPr lang="en-US" sz="2800" dirty="0" smtClean="0">
                <a:solidFill>
                  <a:srgbClr val="FF0000"/>
                </a:solidFill>
              </a:rPr>
              <a:t>CALCULATE  DESIRED OUTPUTS</a:t>
            </a:r>
            <a:endParaRPr lang="en-US" sz="2800" dirty="0">
              <a:solidFill>
                <a:srgbClr val="FF0000"/>
              </a:solidFill>
            </a:endParaRPr>
          </a:p>
        </p:txBody>
      </p:sp>
      <p:pic>
        <p:nvPicPr>
          <p:cNvPr id="2814980" name="Picture 4"/>
          <p:cNvPicPr>
            <a:picLocks noChangeAspect="1" noChangeArrowheads="1"/>
          </p:cNvPicPr>
          <p:nvPr/>
        </p:nvPicPr>
        <p:blipFill>
          <a:blip r:embed="rId5" cstate="print"/>
          <a:srcRect/>
          <a:stretch>
            <a:fillRect/>
          </a:stretch>
        </p:blipFill>
        <p:spPr bwMode="auto">
          <a:xfrm>
            <a:off x="1524000" y="381000"/>
            <a:ext cx="6172200" cy="33909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14980"/>
                                        </p:tgtEl>
                                        <p:attrNameLst>
                                          <p:attrName>style.visibility</p:attrName>
                                        </p:attrNameLst>
                                      </p:cBhvr>
                                      <p:to>
                                        <p:strVal val="visible"/>
                                      </p:to>
                                    </p:set>
                                    <p:anim calcmode="lin" valueType="num">
                                      <p:cBhvr additive="base">
                                        <p:cTn id="13" dur="500" fill="hold"/>
                                        <p:tgtEl>
                                          <p:spTgt spid="2814980"/>
                                        </p:tgtEl>
                                        <p:attrNameLst>
                                          <p:attrName>ppt_x</p:attrName>
                                        </p:attrNameLst>
                                      </p:cBhvr>
                                      <p:tavLst>
                                        <p:tav tm="0">
                                          <p:val>
                                            <p:strVal val="#ppt_x"/>
                                          </p:val>
                                        </p:tav>
                                        <p:tav tm="100000">
                                          <p:val>
                                            <p:strVal val="#ppt_x"/>
                                          </p:val>
                                        </p:tav>
                                      </p:tavLst>
                                    </p:anim>
                                    <p:anim calcmode="lin" valueType="num">
                                      <p:cBhvr additive="base">
                                        <p:cTn id="14" dur="500" fill="hold"/>
                                        <p:tgtEl>
                                          <p:spTgt spid="281498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7201" name="Picture 1"/>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7417415"/>
          </a:xfrm>
          <a:prstGeom prst="rect">
            <a:avLst/>
          </a:prstGeom>
        </p:spPr>
        <p:txBody>
          <a:bodyPr wrap="square">
            <a:spAutoFit/>
          </a:bodyPr>
          <a:lstStyle/>
          <a:p>
            <a:r>
              <a:rPr lang="en-US" sz="4800" b="1" dirty="0" smtClean="0">
                <a:solidFill>
                  <a:srgbClr val="0070C0"/>
                </a:solidFill>
              </a:rPr>
              <a:t>Issues associated with arriving at  global minimum</a:t>
            </a:r>
          </a:p>
          <a:p>
            <a:endParaRPr lang="en-US" sz="2800" b="1" dirty="0" smtClean="0"/>
          </a:p>
          <a:p>
            <a:r>
              <a:rPr lang="en-US" sz="3600" b="1" dirty="0" smtClean="0">
                <a:solidFill>
                  <a:srgbClr val="FF0000"/>
                </a:solidFill>
              </a:rPr>
              <a:t>What is a reasonable learning rate to use? </a:t>
            </a:r>
          </a:p>
          <a:p>
            <a:endParaRPr lang="en-US" sz="3600" b="1" dirty="0" smtClean="0"/>
          </a:p>
          <a:p>
            <a:r>
              <a:rPr lang="en-US" sz="3600" b="1" dirty="0" smtClean="0">
                <a:solidFill>
                  <a:srgbClr val="FF0000"/>
                </a:solidFill>
              </a:rPr>
              <a:t>How do we avoid getting stuck in local optima? </a:t>
            </a:r>
          </a:p>
          <a:p>
            <a:endParaRPr lang="en-US" sz="3600" b="1" dirty="0" smtClean="0"/>
          </a:p>
          <a:p>
            <a:r>
              <a:rPr lang="en-US" sz="3600" b="1" dirty="0" smtClean="0">
                <a:solidFill>
                  <a:srgbClr val="FF0000"/>
                </a:solidFill>
              </a:rPr>
              <a:t>What if the loss surface morphology changes? </a:t>
            </a:r>
          </a:p>
          <a:p>
            <a:r>
              <a:rPr lang="en-US" sz="3600" b="1" dirty="0" smtClean="0"/>
              <a:t>Even if we can find the global minimum, there is no guarantee that it will remain the global minimum indefinitely. </a:t>
            </a:r>
          </a:p>
          <a:p>
            <a:endParaRPr lang="en-US" sz="28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7048083"/>
          </a:xfrm>
          <a:prstGeom prst="rect">
            <a:avLst/>
          </a:prstGeom>
        </p:spPr>
        <p:txBody>
          <a:bodyPr wrap="square">
            <a:spAutoFit/>
          </a:bodyPr>
          <a:lstStyle/>
          <a:p>
            <a:r>
              <a:rPr lang="en-US" sz="3600" b="1" dirty="0" smtClean="0">
                <a:solidFill>
                  <a:srgbClr val="FF0000"/>
                </a:solidFill>
              </a:rPr>
              <a:t>Examples of loss surface morphology changes </a:t>
            </a:r>
          </a:p>
          <a:p>
            <a:endParaRPr lang="en-US" sz="3200" b="1" dirty="0" smtClean="0">
              <a:solidFill>
                <a:srgbClr val="FF0000"/>
              </a:solidFill>
            </a:endParaRPr>
          </a:p>
          <a:p>
            <a:r>
              <a:rPr lang="en-US" sz="3200" b="1" dirty="0" smtClean="0"/>
              <a:t>1. Test and training data set have </a:t>
            </a:r>
            <a:r>
              <a:rPr lang="en-US" sz="3200" b="1" dirty="0" smtClean="0">
                <a:solidFill>
                  <a:srgbClr val="FF0000"/>
                </a:solidFill>
              </a:rPr>
              <a:t>different distribution </a:t>
            </a:r>
            <a:r>
              <a:rPr lang="en-US" sz="3200" b="1" dirty="0" smtClean="0"/>
              <a:t>, So, when applied to new data, the loss surface will different. </a:t>
            </a:r>
          </a:p>
          <a:p>
            <a:endParaRPr lang="en-US" sz="3200" b="1" dirty="0" smtClean="0"/>
          </a:p>
          <a:p>
            <a:r>
              <a:rPr lang="en-US" sz="3200" b="1" dirty="0" smtClean="0">
                <a:solidFill>
                  <a:srgbClr val="FF0000"/>
                </a:solidFill>
              </a:rPr>
              <a:t>Therefore, making the training and test datasets representative of the total data distribution is important.</a:t>
            </a:r>
          </a:p>
          <a:p>
            <a:endParaRPr lang="en-US" sz="3200" b="1" dirty="0" smtClean="0"/>
          </a:p>
          <a:p>
            <a:r>
              <a:rPr lang="en-US" sz="3200" b="1" dirty="0" smtClean="0"/>
              <a:t> 2. </a:t>
            </a:r>
            <a:r>
              <a:rPr lang="en-US" sz="3200" b="1" dirty="0" smtClean="0">
                <a:solidFill>
                  <a:srgbClr val="FF0000"/>
                </a:solidFill>
              </a:rPr>
              <a:t>Dynamic nature of data </a:t>
            </a:r>
            <a:r>
              <a:rPr lang="en-US" sz="3200" b="1" dirty="0" smtClean="0"/>
              <a:t>which habitually changes in distribution— like  user preferences for popular music or movies, which changes day-to-day and month-to-month</a:t>
            </a:r>
            <a:r>
              <a:rPr lang="en-US" sz="3200" dirty="0" smtClean="0"/>
              <a:t>.</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94085"/>
          </a:xfrm>
          <a:prstGeom prst="rect">
            <a:avLst/>
          </a:prstGeom>
        </p:spPr>
        <p:txBody>
          <a:bodyPr wrap="square">
            <a:spAutoFit/>
          </a:bodyPr>
          <a:lstStyle/>
          <a:p>
            <a:pPr>
              <a:buFont typeface="Wingdings" pitchFamily="2" charset="2"/>
              <a:buChar char="ü"/>
            </a:pPr>
            <a:r>
              <a:rPr lang="en-US" sz="3200" b="1" dirty="0" smtClean="0"/>
              <a:t>If learning algorithm is </a:t>
            </a:r>
            <a:r>
              <a:rPr lang="en-US" sz="3200" b="1" dirty="0" smtClean="0">
                <a:solidFill>
                  <a:srgbClr val="FF0000"/>
                </a:solidFill>
              </a:rPr>
              <a:t>too slow </a:t>
            </a:r>
            <a:r>
              <a:rPr lang="en-US" sz="3200" b="1" dirty="0" smtClean="0"/>
              <a:t>because the input dimension is too high, then use </a:t>
            </a:r>
            <a:r>
              <a:rPr lang="en-US" sz="3200" b="1" dirty="0" smtClean="0">
                <a:solidFill>
                  <a:srgbClr val="FF0000"/>
                </a:solidFill>
              </a:rPr>
              <a:t>PCA</a:t>
            </a:r>
            <a:r>
              <a:rPr lang="en-US" sz="3200" b="1" dirty="0" smtClean="0"/>
              <a:t> to reduce dimension space to speed up</a:t>
            </a:r>
          </a:p>
          <a:p>
            <a:pPr>
              <a:buFont typeface="Wingdings" pitchFamily="2" charset="2"/>
              <a:buChar char="ü"/>
            </a:pPr>
            <a:endParaRPr lang="en-US" sz="3200" b="1" dirty="0" smtClean="0"/>
          </a:p>
          <a:p>
            <a:pPr>
              <a:buFont typeface="Wingdings" pitchFamily="2" charset="2"/>
              <a:buChar char="ü"/>
            </a:pPr>
            <a:r>
              <a:rPr lang="en-US" sz="3200" dirty="0" smtClean="0"/>
              <a:t>consider a data set that consist of </a:t>
            </a:r>
            <a:r>
              <a:rPr lang="en-US" sz="3200" dirty="0" smtClean="0">
                <a:solidFill>
                  <a:srgbClr val="0070C0"/>
                </a:solidFill>
              </a:rPr>
              <a:t>100k</a:t>
            </a:r>
            <a:r>
              <a:rPr lang="en-US" sz="3200" dirty="0" smtClean="0"/>
              <a:t> records. Each records contains information about a person(</a:t>
            </a:r>
            <a:r>
              <a:rPr lang="en-US" sz="3200" i="1" dirty="0" smtClean="0"/>
              <a:t>name, age, height, zodiac </a:t>
            </a:r>
            <a:r>
              <a:rPr lang="en-US" sz="3200" i="1" dirty="0" err="1" smtClean="0"/>
              <a:t>sign,country,hair</a:t>
            </a:r>
            <a:r>
              <a:rPr lang="en-US" sz="3200" i="1" dirty="0" smtClean="0"/>
              <a:t> </a:t>
            </a:r>
            <a:r>
              <a:rPr lang="en-US" sz="3200" i="1" dirty="0" err="1" smtClean="0"/>
              <a:t>color,weight,obese</a:t>
            </a:r>
            <a:r>
              <a:rPr lang="en-US" sz="3200" i="1" dirty="0" smtClean="0"/>
              <a:t>/not obese</a:t>
            </a:r>
            <a:r>
              <a:rPr lang="en-US" sz="3200" dirty="0" smtClean="0"/>
              <a:t>).The data set has 8 features describing each person which means it is a </a:t>
            </a:r>
            <a:r>
              <a:rPr lang="en-US" sz="3200" b="1" dirty="0" smtClean="0"/>
              <a:t>8 dimension </a:t>
            </a:r>
            <a:r>
              <a:rPr lang="en-US" sz="3200" dirty="0" err="1" smtClean="0"/>
              <a:t>data.The</a:t>
            </a:r>
            <a:r>
              <a:rPr lang="en-US" sz="3200" dirty="0" smtClean="0"/>
              <a:t> feature </a:t>
            </a:r>
            <a:r>
              <a:rPr lang="en-US" sz="3200" i="1" dirty="0" smtClean="0"/>
              <a:t>obese</a:t>
            </a:r>
            <a:r>
              <a:rPr lang="en-US" sz="3200" dirty="0" smtClean="0"/>
              <a:t> is a </a:t>
            </a:r>
            <a:r>
              <a:rPr lang="en-US" sz="3200" dirty="0" smtClean="0">
                <a:solidFill>
                  <a:srgbClr val="0070C0"/>
                </a:solidFill>
              </a:rPr>
              <a:t>categorical variable</a:t>
            </a:r>
            <a:r>
              <a:rPr lang="en-US" sz="3200" dirty="0" smtClean="0"/>
              <a:t> , that separates the data points into two classes(</a:t>
            </a:r>
            <a:r>
              <a:rPr lang="en-US" sz="3200" i="1" dirty="0" smtClean="0"/>
              <a:t>obese or not obese)</a:t>
            </a:r>
            <a:r>
              <a:rPr lang="en-US" sz="3200" dirty="0" smtClean="0"/>
              <a:t>.</a:t>
            </a:r>
          </a:p>
          <a:p>
            <a:pPr>
              <a:buFont typeface="Wingdings" pitchFamily="2" charset="2"/>
              <a:buChar char="ü"/>
            </a:pPr>
            <a:endParaRPr lang="en-US" sz="32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0786" name="Picture 2" descr="Src:https://www.freecodecamp.org/news/an-overview-of-principal-component-analysis-6340e3bc4073/"/>
          <p:cNvPicPr>
            <a:picLocks noChangeAspect="1" noChangeArrowheads="1"/>
          </p:cNvPicPr>
          <p:nvPr/>
        </p:nvPicPr>
        <p:blipFill>
          <a:blip r:embed="rId2" cstate="print"/>
          <a:srcRect/>
          <a:stretch>
            <a:fillRect/>
          </a:stretch>
        </p:blipFill>
        <p:spPr bwMode="auto">
          <a:xfrm>
            <a:off x="0" y="1219200"/>
            <a:ext cx="9144000" cy="5638800"/>
          </a:xfrm>
          <a:prstGeom prst="rect">
            <a:avLst/>
          </a:prstGeom>
          <a:noFill/>
        </p:spPr>
      </p:pic>
      <p:sp>
        <p:nvSpPr>
          <p:cNvPr id="3" name="Rectangle 2"/>
          <p:cNvSpPr/>
          <p:nvPr/>
        </p:nvSpPr>
        <p:spPr>
          <a:xfrm>
            <a:off x="0" y="-304800"/>
            <a:ext cx="9144000" cy="1631216"/>
          </a:xfrm>
          <a:prstGeom prst="rect">
            <a:avLst/>
          </a:prstGeom>
        </p:spPr>
        <p:txBody>
          <a:bodyPr wrap="square">
            <a:spAutoFit/>
          </a:bodyPr>
          <a:lstStyle/>
          <a:p>
            <a:pPr>
              <a:buFont typeface="Wingdings" pitchFamily="2" charset="2"/>
              <a:buChar char="ü"/>
            </a:pPr>
            <a:endParaRPr lang="en-US" sz="2800" b="1" dirty="0" smtClean="0"/>
          </a:p>
          <a:p>
            <a:pPr>
              <a:buFont typeface="Wingdings" pitchFamily="2" charset="2"/>
              <a:buChar char="ü"/>
            </a:pPr>
            <a:r>
              <a:rPr lang="en-US" sz="3600" b="1" dirty="0" smtClean="0"/>
              <a:t>Another common application of PCA is </a:t>
            </a:r>
            <a:r>
              <a:rPr lang="en-US" sz="3600" b="1" dirty="0" smtClean="0">
                <a:solidFill>
                  <a:srgbClr val="FF0000"/>
                </a:solidFill>
              </a:rPr>
              <a:t>for data visualization.</a:t>
            </a:r>
            <a:endParaRPr lang="en-US" sz="3600" b="1" dirty="0">
              <a:solidFill>
                <a:srgbClr val="FF0000"/>
              </a:solidFill>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95400"/>
            <a:ext cx="9144000" cy="3416320"/>
          </a:xfrm>
          <a:prstGeom prst="rect">
            <a:avLst/>
          </a:prstGeom>
          <a:noFill/>
        </p:spPr>
        <p:txBody>
          <a:bodyPr wrap="square" rtlCol="0">
            <a:spAutoFit/>
          </a:bodyPr>
          <a:lstStyle/>
          <a:p>
            <a:pPr lvl="3">
              <a:buFont typeface="Wingdings" pitchFamily="2" charset="2"/>
              <a:buChar char="ü"/>
            </a:pPr>
            <a:r>
              <a:rPr lang="en-US" sz="7200" dirty="0" err="1" smtClean="0"/>
              <a:t>Overfitting</a:t>
            </a:r>
            <a:endParaRPr lang="en-US" sz="7200" dirty="0" smtClean="0"/>
          </a:p>
          <a:p>
            <a:pPr lvl="3">
              <a:buFont typeface="Wingdings" pitchFamily="2" charset="2"/>
              <a:buChar char="ü"/>
            </a:pPr>
            <a:r>
              <a:rPr lang="en-US" sz="7200" dirty="0" err="1" smtClean="0"/>
              <a:t>Underfitting</a:t>
            </a:r>
            <a:endParaRPr lang="en-US" sz="7200" dirty="0" smtClean="0"/>
          </a:p>
          <a:p>
            <a:pPr lvl="3">
              <a:buFont typeface="Wingdings" pitchFamily="2" charset="2"/>
              <a:buChar char="ü"/>
            </a:pPr>
            <a:r>
              <a:rPr lang="en-US" sz="7200" dirty="0" err="1" smtClean="0"/>
              <a:t>Regularisation</a:t>
            </a:r>
            <a:endParaRPr lang="en-US" sz="72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54338" name="Picture 2" descr="A Guide to Hyperparameter Optimization (HPO) -"/>
          <p:cNvPicPr>
            <a:picLocks noChangeAspect="1" noChangeArrowheads="1"/>
          </p:cNvPicPr>
          <p:nvPr/>
        </p:nvPicPr>
        <p:blipFill>
          <a:blip r:embed="rId2" cstate="print"/>
          <a:srcRect/>
          <a:stretch>
            <a:fillRect/>
          </a:stretch>
        </p:blipFill>
        <p:spPr bwMode="auto">
          <a:xfrm>
            <a:off x="0" y="0"/>
            <a:ext cx="9144000" cy="5029200"/>
          </a:xfrm>
          <a:prstGeom prst="rect">
            <a:avLst/>
          </a:prstGeom>
          <a:noFill/>
        </p:spPr>
      </p:pic>
      <p:sp>
        <p:nvSpPr>
          <p:cNvPr id="4" name="Rectangle 3"/>
          <p:cNvSpPr/>
          <p:nvPr/>
        </p:nvSpPr>
        <p:spPr>
          <a:xfrm>
            <a:off x="0" y="5288340"/>
            <a:ext cx="9144000" cy="1569660"/>
          </a:xfrm>
          <a:prstGeom prst="rect">
            <a:avLst/>
          </a:prstGeom>
        </p:spPr>
        <p:txBody>
          <a:bodyPr wrap="square">
            <a:spAutoFit/>
          </a:bodyPr>
          <a:lstStyle/>
          <a:p>
            <a:r>
              <a:rPr lang="en-US" sz="3200" b="1" dirty="0" smtClean="0"/>
              <a:t>Random search</a:t>
            </a:r>
            <a:r>
              <a:rPr lang="en-US" sz="3200" dirty="0" smtClean="0"/>
              <a:t>: set up a grid of </a:t>
            </a:r>
            <a:r>
              <a:rPr lang="en-US" sz="3200" dirty="0" err="1" smtClean="0"/>
              <a:t>hyperparameter</a:t>
            </a:r>
            <a:r>
              <a:rPr lang="en-US" sz="3200" dirty="0" smtClean="0"/>
              <a:t> values and select </a:t>
            </a:r>
            <a:r>
              <a:rPr lang="en-US" sz="3200" i="1" dirty="0" smtClean="0"/>
              <a:t>random</a:t>
            </a:r>
            <a:r>
              <a:rPr lang="en-US" sz="3200" dirty="0" smtClean="0"/>
              <a:t> combinations to train the model and score.  </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54338" name="Picture 2"/>
          <p:cNvPicPr>
            <a:picLocks noChangeAspect="1" noChangeArrowheads="1"/>
          </p:cNvPicPr>
          <p:nvPr/>
        </p:nvPicPr>
        <p:blipFill>
          <a:blip r:embed="rId2" cstate="print"/>
          <a:srcRect/>
          <a:stretch>
            <a:fillRect/>
          </a:stretch>
        </p:blipFill>
        <p:spPr bwMode="auto">
          <a:xfrm>
            <a:off x="14288" y="147638"/>
            <a:ext cx="9115425" cy="6562725"/>
          </a:xfrm>
          <a:prstGeom prst="rect">
            <a:avLst/>
          </a:prstGeom>
          <a:noFill/>
          <a:ln w="9525">
            <a:noFill/>
            <a:miter lim="800000"/>
            <a:headEnd/>
            <a:tailEnd/>
          </a:ln>
        </p:spPr>
      </p:pic>
      <p:pic>
        <p:nvPicPr>
          <p:cNvPr id="3854339" name="Picture 3"/>
          <p:cNvPicPr>
            <a:picLocks noChangeAspect="1" noChangeArrowheads="1"/>
          </p:cNvPicPr>
          <p:nvPr/>
        </p:nvPicPr>
        <p:blipFill>
          <a:blip r:embed="rId3" cstate="print"/>
          <a:srcRect/>
          <a:stretch>
            <a:fillRect/>
          </a:stretch>
        </p:blipFill>
        <p:spPr bwMode="auto">
          <a:xfrm>
            <a:off x="2438400" y="4191000"/>
            <a:ext cx="2257425" cy="17621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54339"/>
                                        </p:tgtEl>
                                        <p:attrNameLst>
                                          <p:attrName>style.visibility</p:attrName>
                                        </p:attrNameLst>
                                      </p:cBhvr>
                                      <p:to>
                                        <p:strVal val="visible"/>
                                      </p:to>
                                    </p:set>
                                    <p:anim calcmode="lin" valueType="num">
                                      <p:cBhvr additive="base">
                                        <p:cTn id="7" dur="500" fill="hold"/>
                                        <p:tgtEl>
                                          <p:spTgt spid="3854339"/>
                                        </p:tgtEl>
                                        <p:attrNameLst>
                                          <p:attrName>ppt_x</p:attrName>
                                        </p:attrNameLst>
                                      </p:cBhvr>
                                      <p:tavLst>
                                        <p:tav tm="0">
                                          <p:val>
                                            <p:strVal val="#ppt_x"/>
                                          </p:val>
                                        </p:tav>
                                        <p:tav tm="100000">
                                          <p:val>
                                            <p:strVal val="#ppt_x"/>
                                          </p:val>
                                        </p:tav>
                                      </p:tavLst>
                                    </p:anim>
                                    <p:anim calcmode="lin" valueType="num">
                                      <p:cBhvr additive="base">
                                        <p:cTn id="8" dur="500" fill="hold"/>
                                        <p:tgtEl>
                                          <p:spTgt spid="38543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43" name="Picture 2"/>
          <p:cNvPicPr>
            <a:picLocks noChangeAspect="1" noChangeArrowheads="1"/>
          </p:cNvPicPr>
          <p:nvPr/>
        </p:nvPicPr>
        <p:blipFill>
          <a:blip r:embed="rId2" cstate="print">
            <a:lum bright="-12000"/>
          </a:blip>
          <a:srcRect/>
          <a:stretch>
            <a:fillRect/>
          </a:stretch>
        </p:blipFill>
        <p:spPr bwMode="auto">
          <a:xfrm>
            <a:off x="0" y="-152400"/>
            <a:ext cx="9144000" cy="70104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9443"/>
                                        </p:tgtEl>
                                        <p:attrNameLst>
                                          <p:attrName>style.visibility</p:attrName>
                                        </p:attrNameLst>
                                      </p:cBhvr>
                                      <p:to>
                                        <p:strVal val="visible"/>
                                      </p:to>
                                    </p:set>
                                    <p:anim calcmode="lin" valueType="num">
                                      <p:cBhvr additive="base">
                                        <p:cTn id="7" dur="500" fill="hold"/>
                                        <p:tgtEl>
                                          <p:spTgt spid="829443"/>
                                        </p:tgtEl>
                                        <p:attrNameLst>
                                          <p:attrName>ppt_x</p:attrName>
                                        </p:attrNameLst>
                                      </p:cBhvr>
                                      <p:tavLst>
                                        <p:tav tm="0">
                                          <p:val>
                                            <p:strVal val="#ppt_x"/>
                                          </p:val>
                                        </p:tav>
                                        <p:tav tm="100000">
                                          <p:val>
                                            <p:strVal val="#ppt_x"/>
                                          </p:val>
                                        </p:tav>
                                      </p:tavLst>
                                    </p:anim>
                                    <p:anim calcmode="lin" valueType="num">
                                      <p:cBhvr additive="base">
                                        <p:cTn id="8" dur="500" fill="hold"/>
                                        <p:tgtEl>
                                          <p:spTgt spid="8294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84034" name="Picture 2" descr="Overfitting.png"/>
          <p:cNvPicPr>
            <a:picLocks noChangeAspect="1" noChangeArrowheads="1"/>
          </p:cNvPicPr>
          <p:nvPr/>
        </p:nvPicPr>
        <p:blipFill>
          <a:blip r:embed="rId2" cstate="print"/>
          <a:srcRect/>
          <a:stretch>
            <a:fillRect/>
          </a:stretch>
        </p:blipFill>
        <p:spPr bwMode="auto">
          <a:xfrm>
            <a:off x="0" y="2209800"/>
            <a:ext cx="8843699" cy="4419600"/>
          </a:xfrm>
          <a:prstGeom prst="rect">
            <a:avLst/>
          </a:prstGeom>
          <a:noFill/>
        </p:spPr>
      </p:pic>
      <p:sp>
        <p:nvSpPr>
          <p:cNvPr id="3" name="TextBox 2"/>
          <p:cNvSpPr txBox="1"/>
          <p:nvPr/>
        </p:nvSpPr>
        <p:spPr>
          <a:xfrm>
            <a:off x="0" y="228600"/>
            <a:ext cx="9144000" cy="1200329"/>
          </a:xfrm>
          <a:prstGeom prst="rect">
            <a:avLst/>
          </a:prstGeom>
          <a:noFill/>
        </p:spPr>
        <p:txBody>
          <a:bodyPr wrap="square" rtlCol="0">
            <a:spAutoFit/>
          </a:bodyPr>
          <a:lstStyle/>
          <a:p>
            <a:r>
              <a:rPr lang="en-US" sz="3600" b="1" dirty="0" err="1" smtClean="0">
                <a:solidFill>
                  <a:srgbClr val="FF0000"/>
                </a:solidFill>
              </a:rPr>
              <a:t>Underfitting</a:t>
            </a:r>
            <a:r>
              <a:rPr lang="en-US" sz="3600" b="1" dirty="0" smtClean="0">
                <a:solidFill>
                  <a:srgbClr val="FF0000"/>
                </a:solidFill>
              </a:rPr>
              <a:t>/</a:t>
            </a:r>
            <a:r>
              <a:rPr lang="en-US" sz="3600" b="1" dirty="0" err="1" smtClean="0">
                <a:solidFill>
                  <a:srgbClr val="FF0000"/>
                </a:solidFill>
              </a:rPr>
              <a:t>overfitting</a:t>
            </a:r>
            <a:r>
              <a:rPr lang="en-US" sz="3600" b="1" dirty="0" smtClean="0">
                <a:solidFill>
                  <a:srgbClr val="FF0000"/>
                </a:solidFill>
              </a:rPr>
              <a:t> in classification problems</a:t>
            </a:r>
            <a:endParaRPr lang="en-US" sz="3600" b="1" dirty="0">
              <a:solidFill>
                <a:srgbClr val="FF0000"/>
              </a:solidFill>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Content Placeholder 2"/>
          <p:cNvSpPr>
            <a:spLocks noGrp="1"/>
          </p:cNvSpPr>
          <p:nvPr>
            <p:ph idx="4294967295"/>
          </p:nvPr>
        </p:nvSpPr>
        <p:spPr>
          <a:xfrm>
            <a:off x="0" y="0"/>
            <a:ext cx="9144000" cy="6858000"/>
          </a:xfrm>
        </p:spPr>
        <p:txBody>
          <a:bodyPr/>
          <a:lstStyle/>
          <a:p>
            <a:pPr>
              <a:buFont typeface="Wingdings" pitchFamily="2" charset="2"/>
              <a:buChar char="Ø"/>
            </a:pPr>
            <a:r>
              <a:rPr lang="en-US" sz="6000" b="1" dirty="0" smtClean="0">
                <a:solidFill>
                  <a:srgbClr val="FF0000"/>
                </a:solidFill>
              </a:rPr>
              <a:t>Over-fitting</a:t>
            </a:r>
            <a:r>
              <a:rPr lang="en-US" sz="6000" b="1" dirty="0" smtClean="0"/>
              <a:t> results in </a:t>
            </a:r>
            <a:r>
              <a:rPr lang="en-US" sz="6000" b="1" dirty="0" smtClean="0">
                <a:solidFill>
                  <a:srgbClr val="FF0000"/>
                </a:solidFill>
              </a:rPr>
              <a:t>poor generalization</a:t>
            </a:r>
            <a:r>
              <a:rPr lang="en-US" sz="3600" b="1" dirty="0" smtClean="0"/>
              <a:t>.</a:t>
            </a:r>
          </a:p>
          <a:p>
            <a:pPr>
              <a:buFont typeface="Wingdings" pitchFamily="2" charset="2"/>
              <a:buChar char="Ø"/>
            </a:pPr>
            <a:endParaRPr lang="en-US" sz="3600" b="1" dirty="0" smtClean="0"/>
          </a:p>
          <a:p>
            <a:pPr>
              <a:buFont typeface="Wingdings" pitchFamily="2" charset="2"/>
              <a:buChar char="Ø"/>
            </a:pPr>
            <a:r>
              <a:rPr lang="en-US" sz="3600" b="1" dirty="0" smtClean="0"/>
              <a:t>Network </a:t>
            </a:r>
            <a:r>
              <a:rPr lang="en-US" sz="3600" b="1" dirty="0" smtClean="0">
                <a:solidFill>
                  <a:srgbClr val="FF0000"/>
                </a:solidFill>
              </a:rPr>
              <a:t>fails</a:t>
            </a:r>
            <a:r>
              <a:rPr lang="en-US" sz="3600" b="1" dirty="0" smtClean="0"/>
              <a:t> to respond well when tested and simulated with an unseen data set. </a:t>
            </a:r>
          </a:p>
          <a:p>
            <a:pPr>
              <a:buFont typeface="Wingdings" pitchFamily="2" charset="2"/>
              <a:buChar char="Ø"/>
            </a:pPr>
            <a:endParaRPr lang="en-US" sz="3600" b="1" dirty="0" smtClean="0"/>
          </a:p>
          <a:p>
            <a:pPr>
              <a:buFont typeface="Wingdings" pitchFamily="2" charset="2"/>
              <a:buChar char="Ø"/>
            </a:pPr>
            <a:r>
              <a:rPr lang="en-US" sz="3600" b="1" dirty="0" smtClean="0"/>
              <a:t>The network actually </a:t>
            </a:r>
            <a:r>
              <a:rPr lang="en-US" sz="3600" b="1" dirty="0" smtClean="0">
                <a:solidFill>
                  <a:srgbClr val="FF0000"/>
                </a:solidFill>
              </a:rPr>
              <a:t>memorizes</a:t>
            </a:r>
            <a:r>
              <a:rPr lang="en-US" sz="3600" b="1" dirty="0" smtClean="0"/>
              <a:t> the samples it is trained with, instead of learning to generalize the process to respond to unknown conditions. </a:t>
            </a:r>
          </a:p>
          <a:p>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05890">
                                            <p:txEl>
                                              <p:pRg st="0" end="0"/>
                                            </p:txEl>
                                          </p:spTgt>
                                        </p:tgtEl>
                                        <p:attrNameLst>
                                          <p:attrName>style.visibility</p:attrName>
                                        </p:attrNameLst>
                                      </p:cBhvr>
                                      <p:to>
                                        <p:strVal val="visible"/>
                                      </p:to>
                                    </p:set>
                                    <p:anim calcmode="lin" valueType="num">
                                      <p:cBhvr additive="base">
                                        <p:cTn id="7" dur="500" fill="hold"/>
                                        <p:tgtEl>
                                          <p:spTgt spid="80589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0589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05890">
                                            <p:txEl>
                                              <p:pRg st="2" end="2"/>
                                            </p:txEl>
                                          </p:spTgt>
                                        </p:tgtEl>
                                        <p:attrNameLst>
                                          <p:attrName>style.visibility</p:attrName>
                                        </p:attrNameLst>
                                      </p:cBhvr>
                                      <p:to>
                                        <p:strVal val="visible"/>
                                      </p:to>
                                    </p:set>
                                    <p:anim calcmode="lin" valueType="num">
                                      <p:cBhvr additive="base">
                                        <p:cTn id="13" dur="500" fill="hold"/>
                                        <p:tgtEl>
                                          <p:spTgt spid="80589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0589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05890">
                                            <p:txEl>
                                              <p:pRg st="4" end="4"/>
                                            </p:txEl>
                                          </p:spTgt>
                                        </p:tgtEl>
                                        <p:attrNameLst>
                                          <p:attrName>style.visibility</p:attrName>
                                        </p:attrNameLst>
                                      </p:cBhvr>
                                      <p:to>
                                        <p:strVal val="visible"/>
                                      </p:to>
                                    </p:set>
                                    <p:anim calcmode="lin" valueType="num">
                                      <p:cBhvr additive="base">
                                        <p:cTn id="19" dur="500" fill="hold"/>
                                        <p:tgtEl>
                                          <p:spTgt spid="80589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0589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5890"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7201972"/>
          </a:xfrm>
          <a:prstGeom prst="rect">
            <a:avLst/>
          </a:prstGeom>
        </p:spPr>
        <p:txBody>
          <a:bodyPr wrap="square">
            <a:spAutoFit/>
          </a:bodyPr>
          <a:lstStyle/>
          <a:p>
            <a:r>
              <a:rPr lang="en-US" sz="5400" b="1" dirty="0" smtClean="0"/>
              <a:t>A model is </a:t>
            </a:r>
            <a:r>
              <a:rPr lang="en-US" sz="5400" b="1" dirty="0" err="1" smtClean="0">
                <a:solidFill>
                  <a:srgbClr val="FF0000"/>
                </a:solidFill>
              </a:rPr>
              <a:t>overfit</a:t>
            </a:r>
            <a:r>
              <a:rPr lang="en-US" sz="5400" b="1" dirty="0" smtClean="0">
                <a:solidFill>
                  <a:srgbClr val="FF0000"/>
                </a:solidFill>
              </a:rPr>
              <a:t>  </a:t>
            </a:r>
            <a:r>
              <a:rPr lang="en-US" sz="5400" b="1" dirty="0" smtClean="0"/>
              <a:t>when :</a:t>
            </a:r>
          </a:p>
          <a:p>
            <a:pPr>
              <a:buFont typeface="Wingdings" pitchFamily="2" charset="2"/>
              <a:buChar char="ü"/>
            </a:pPr>
            <a:endParaRPr lang="en-US" sz="2800" b="1" dirty="0" smtClean="0">
              <a:solidFill>
                <a:srgbClr val="FF0000"/>
              </a:solidFill>
            </a:endParaRPr>
          </a:p>
          <a:p>
            <a:pPr>
              <a:buFont typeface="Wingdings" pitchFamily="2" charset="2"/>
              <a:buChar char="ü"/>
            </a:pPr>
            <a:r>
              <a:rPr lang="en-US" sz="4400" b="1" dirty="0" smtClean="0"/>
              <a:t>Performance on the training data, used to fit the model, is substantially </a:t>
            </a:r>
            <a:r>
              <a:rPr lang="en-US" sz="4400" b="1" dirty="0" smtClean="0">
                <a:solidFill>
                  <a:srgbClr val="FF0000"/>
                </a:solidFill>
              </a:rPr>
              <a:t>better than performance on a test set</a:t>
            </a:r>
            <a:endParaRPr lang="en-US" sz="4400" b="1" dirty="0" smtClean="0"/>
          </a:p>
          <a:p>
            <a:pPr>
              <a:buFont typeface="Wingdings" pitchFamily="2" charset="2"/>
              <a:buChar char="ü"/>
            </a:pPr>
            <a:endParaRPr lang="en-US" sz="4400" b="1" dirty="0" smtClean="0"/>
          </a:p>
          <a:p>
            <a:pPr>
              <a:buFont typeface="Wingdings" pitchFamily="2" charset="2"/>
              <a:buChar char="ü"/>
            </a:pPr>
            <a:r>
              <a:rPr lang="en-US" sz="4400" b="1" dirty="0" smtClean="0"/>
              <a:t>Model cannot anticipate the fluctuations in the new, unseen data of the testing set. </a:t>
            </a:r>
          </a:p>
          <a:p>
            <a:pPr>
              <a:buFont typeface="Wingdings" pitchFamily="2" charset="2"/>
              <a:buChar char="ü"/>
            </a:pPr>
            <a:endParaRPr lang="en-US" sz="3600" b="1" dirty="0" smtClean="0"/>
          </a:p>
          <a:p>
            <a:endParaRPr lang="en-US" sz="36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570756"/>
          </a:xfrm>
          <a:prstGeom prst="rect">
            <a:avLst/>
          </a:prstGeom>
        </p:spPr>
        <p:txBody>
          <a:bodyPr wrap="square">
            <a:spAutoFit/>
          </a:bodyPr>
          <a:lstStyle/>
          <a:p>
            <a:pPr>
              <a:buFont typeface="Wingdings" pitchFamily="2" charset="2"/>
              <a:buChar char="ü"/>
            </a:pPr>
            <a:endParaRPr lang="en-US" b="1" dirty="0" smtClean="0"/>
          </a:p>
          <a:p>
            <a:r>
              <a:rPr lang="en-US" sz="5400" b="1" dirty="0" smtClean="0"/>
              <a:t>A model is </a:t>
            </a:r>
            <a:r>
              <a:rPr lang="en-US" sz="5400" b="1" dirty="0" err="1" smtClean="0">
                <a:solidFill>
                  <a:srgbClr val="FF0000"/>
                </a:solidFill>
              </a:rPr>
              <a:t>overfit</a:t>
            </a:r>
            <a:r>
              <a:rPr lang="en-US" sz="5400" b="1" dirty="0" smtClean="0">
                <a:solidFill>
                  <a:srgbClr val="FF0000"/>
                </a:solidFill>
              </a:rPr>
              <a:t> </a:t>
            </a:r>
            <a:r>
              <a:rPr lang="en-US" sz="5400" b="1" dirty="0" smtClean="0"/>
              <a:t>when :</a:t>
            </a:r>
          </a:p>
          <a:p>
            <a:pPr>
              <a:buFont typeface="Wingdings" pitchFamily="2" charset="2"/>
              <a:buChar char="ü"/>
            </a:pPr>
            <a:endParaRPr lang="en-US" sz="3200" b="1" dirty="0" smtClean="0">
              <a:solidFill>
                <a:srgbClr val="FF0000"/>
              </a:solidFill>
            </a:endParaRPr>
          </a:p>
          <a:p>
            <a:pPr>
              <a:buFont typeface="Wingdings" pitchFamily="2" charset="2"/>
              <a:buChar char="ü"/>
            </a:pPr>
            <a:r>
              <a:rPr lang="en-US" sz="3600" b="1" dirty="0" smtClean="0"/>
              <a:t>There are a large number of features available, relative to the number of samples</a:t>
            </a:r>
          </a:p>
          <a:p>
            <a:pPr>
              <a:buFont typeface="Wingdings" pitchFamily="2" charset="2"/>
              <a:buChar char="ü"/>
            </a:pPr>
            <a:endParaRPr lang="en-US" sz="3600" b="1" dirty="0" smtClean="0"/>
          </a:p>
          <a:p>
            <a:pPr>
              <a:buFont typeface="Wingdings" pitchFamily="2" charset="2"/>
              <a:buChar char="ü"/>
            </a:pPr>
            <a:r>
              <a:rPr lang="en-US" sz="3600" b="1" dirty="0" smtClean="0"/>
              <a:t>More features there are, greater the chance of discovering a spurious relationship between the features and the response.</a:t>
            </a:r>
          </a:p>
          <a:p>
            <a:pPr>
              <a:buFont typeface="Wingdings" pitchFamily="2" charset="2"/>
              <a:buChar char="ü"/>
            </a:pPr>
            <a:endParaRPr lang="en-US" sz="3600" b="1" dirty="0" smtClean="0"/>
          </a:p>
        </p:txBody>
      </p:sp>
      <p:sp>
        <p:nvSpPr>
          <p:cNvPr id="3" name="Rectangle 2"/>
          <p:cNvSpPr/>
          <p:nvPr/>
        </p:nvSpPr>
        <p:spPr>
          <a:xfrm>
            <a:off x="0" y="5562600"/>
            <a:ext cx="9144000" cy="1077218"/>
          </a:xfrm>
          <a:prstGeom prst="rect">
            <a:avLst/>
          </a:prstGeom>
        </p:spPr>
        <p:txBody>
          <a:bodyPr wrap="square">
            <a:spAutoFit/>
          </a:bodyPr>
          <a:lstStyle/>
          <a:p>
            <a:pPr>
              <a:buFont typeface="Wingdings" pitchFamily="2" charset="2"/>
              <a:buChar char="ü"/>
            </a:pPr>
            <a:r>
              <a:rPr lang="en-US" sz="3200" b="1" dirty="0" smtClean="0"/>
              <a:t>When a model </a:t>
            </a:r>
            <a:r>
              <a:rPr lang="en-US" sz="3200" b="1" dirty="0" err="1" smtClean="0"/>
              <a:t>overfits</a:t>
            </a:r>
            <a:r>
              <a:rPr lang="en-US" sz="3200" b="1" dirty="0" smtClean="0"/>
              <a:t> the training data, it is said to have </a:t>
            </a:r>
            <a:r>
              <a:rPr lang="en-US" sz="3200" b="1" dirty="0" smtClean="0">
                <a:solidFill>
                  <a:srgbClr val="FF0000"/>
                </a:solidFill>
              </a:rPr>
              <a:t>high variance(large error on test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 calcmode="lin" valueType="num">
                                      <p:cBhvr additive="base">
                                        <p:cTn id="1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28600"/>
            <a:ext cx="9144000" cy="7540526"/>
          </a:xfrm>
          <a:prstGeom prst="rect">
            <a:avLst/>
          </a:prstGeom>
        </p:spPr>
        <p:txBody>
          <a:bodyPr wrap="square">
            <a:spAutoFit/>
          </a:bodyPr>
          <a:lstStyle/>
          <a:p>
            <a:pPr>
              <a:buFont typeface="Wingdings" pitchFamily="2" charset="2"/>
              <a:buChar char="ü"/>
            </a:pPr>
            <a:r>
              <a:rPr lang="en-US" sz="4000" b="1" dirty="0" smtClean="0"/>
              <a:t>At the opposite end of the spectrum  - if a model is not fitting the training data very well, this is known as </a:t>
            </a:r>
            <a:r>
              <a:rPr lang="en-US" sz="4000" b="1" dirty="0" err="1" smtClean="0">
                <a:solidFill>
                  <a:srgbClr val="FF0000"/>
                </a:solidFill>
              </a:rPr>
              <a:t>underfitting</a:t>
            </a:r>
            <a:r>
              <a:rPr lang="en-US" sz="4000" b="1" dirty="0" smtClean="0"/>
              <a:t>, and the model is said to have </a:t>
            </a:r>
            <a:r>
              <a:rPr lang="en-US" sz="4000" b="1" dirty="0" smtClean="0">
                <a:solidFill>
                  <a:srgbClr val="FF0000"/>
                </a:solidFill>
              </a:rPr>
              <a:t>high bias</a:t>
            </a:r>
            <a:r>
              <a:rPr lang="en-US" sz="4000" b="1" dirty="0" smtClean="0"/>
              <a:t>. </a:t>
            </a:r>
          </a:p>
          <a:p>
            <a:pPr>
              <a:buFont typeface="Wingdings" pitchFamily="2" charset="2"/>
              <a:buChar char="ü"/>
            </a:pPr>
            <a:endParaRPr lang="en-US" sz="4000" b="1" dirty="0" smtClean="0"/>
          </a:p>
          <a:p>
            <a:pPr>
              <a:buFont typeface="Wingdings" pitchFamily="2" charset="2"/>
              <a:buChar char="ü"/>
            </a:pPr>
            <a:r>
              <a:rPr lang="en-US" sz="4000" b="1" dirty="0" smtClean="0"/>
              <a:t>In this case, the model may not be 	complex enough, in terms of the 	features </a:t>
            </a:r>
          </a:p>
          <a:p>
            <a:r>
              <a:rPr lang="en-US" sz="4000" b="1" dirty="0" smtClean="0"/>
              <a:t>			or </a:t>
            </a:r>
          </a:p>
          <a:p>
            <a:pPr>
              <a:buFont typeface="Wingdings" pitchFamily="2" charset="2"/>
              <a:buChar char="ü"/>
            </a:pPr>
            <a:r>
              <a:rPr lang="en-US" sz="4000" b="1" dirty="0" smtClean="0"/>
              <a:t>the type of model being used.</a:t>
            </a:r>
          </a:p>
          <a:p>
            <a:pPr>
              <a:buFont typeface="Wingdings" pitchFamily="2" charset="2"/>
              <a:buChar char="ü"/>
            </a:pPr>
            <a:endParaRPr lang="en-US" sz="4000" b="1" dirty="0" smtClean="0"/>
          </a:p>
          <a:p>
            <a:pPr>
              <a:buFont typeface="Wingdings" pitchFamily="2" charset="2"/>
              <a:buChar char="ü"/>
            </a:pPr>
            <a:endParaRPr lang="en-US" sz="44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247864"/>
          </a:xfrm>
          <a:prstGeom prst="rect">
            <a:avLst/>
          </a:prstGeom>
        </p:spPr>
        <p:txBody>
          <a:bodyPr wrap="square">
            <a:spAutoFit/>
          </a:bodyPr>
          <a:lstStyle/>
          <a:p>
            <a:r>
              <a:rPr lang="en-US" sz="4000" b="1" dirty="0" smtClean="0">
                <a:solidFill>
                  <a:srgbClr val="FF0000"/>
                </a:solidFill>
              </a:rPr>
              <a:t>Bias</a:t>
            </a:r>
            <a:r>
              <a:rPr lang="en-US" sz="4000" b="1" dirty="0" smtClean="0"/>
              <a:t>—high bias means the model is not “fitting” well on the training set. </a:t>
            </a:r>
          </a:p>
          <a:p>
            <a:endParaRPr lang="en-US" sz="4000" b="1" dirty="0" smtClean="0"/>
          </a:p>
          <a:p>
            <a:r>
              <a:rPr lang="en-US" sz="4000" b="1" dirty="0" smtClean="0"/>
              <a:t>This means the </a:t>
            </a:r>
            <a:r>
              <a:rPr lang="en-US" sz="4000" b="1" dirty="0" smtClean="0">
                <a:solidFill>
                  <a:srgbClr val="FF0000"/>
                </a:solidFill>
              </a:rPr>
              <a:t>training error will be large</a:t>
            </a:r>
            <a:r>
              <a:rPr lang="en-US" sz="4000" b="1" dirty="0" smtClean="0"/>
              <a:t>. Low bias means the model is fitting well, and training error will be low.</a:t>
            </a:r>
          </a:p>
          <a:p>
            <a:endParaRPr lang="en-US" sz="4000" b="1" dirty="0" smtClean="0"/>
          </a:p>
          <a:p>
            <a:r>
              <a:rPr lang="en-US" sz="4000" b="1" dirty="0" smtClean="0">
                <a:solidFill>
                  <a:srgbClr val="FF0000"/>
                </a:solidFill>
              </a:rPr>
              <a:t>Variance</a:t>
            </a:r>
            <a:r>
              <a:rPr lang="en-US" sz="4000" b="1" dirty="0" smtClean="0"/>
              <a:t>—high variance means that the model is not able to make accurate predictions on the </a:t>
            </a:r>
            <a:r>
              <a:rPr lang="en-US" sz="4000" b="1" dirty="0" smtClean="0">
                <a:solidFill>
                  <a:srgbClr val="FF0000"/>
                </a:solidFill>
              </a:rPr>
              <a:t> test set.</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7954" name="Picture 2"/>
          <p:cNvPicPr>
            <a:picLocks noChangeAspect="1" noChangeArrowheads="1"/>
          </p:cNvPicPr>
          <p:nvPr/>
        </p:nvPicPr>
        <p:blipFill>
          <a:blip r:embed="rId2" cstate="print"/>
          <a:srcRect/>
          <a:stretch>
            <a:fillRect/>
          </a:stretch>
        </p:blipFill>
        <p:spPr bwMode="auto">
          <a:xfrm>
            <a:off x="52388" y="42863"/>
            <a:ext cx="9039225" cy="4376737"/>
          </a:xfrm>
          <a:prstGeom prst="rect">
            <a:avLst/>
          </a:prstGeom>
          <a:noFill/>
          <a:ln w="9525">
            <a:noFill/>
            <a:miter lim="800000"/>
            <a:headEnd/>
            <a:tailEnd/>
          </a:ln>
        </p:spPr>
      </p:pic>
      <p:pic>
        <p:nvPicPr>
          <p:cNvPr id="3837955" name="Picture 3"/>
          <p:cNvPicPr>
            <a:picLocks noChangeAspect="1" noChangeArrowheads="1"/>
          </p:cNvPicPr>
          <p:nvPr/>
        </p:nvPicPr>
        <p:blipFill>
          <a:blip r:embed="rId3" cstate="print"/>
          <a:srcRect/>
          <a:stretch>
            <a:fillRect/>
          </a:stretch>
        </p:blipFill>
        <p:spPr bwMode="auto">
          <a:xfrm>
            <a:off x="7877175" y="1524000"/>
            <a:ext cx="1266825" cy="2447925"/>
          </a:xfrm>
          <a:prstGeom prst="rect">
            <a:avLst/>
          </a:prstGeom>
          <a:noFill/>
          <a:ln w="9525">
            <a:noFill/>
            <a:miter lim="800000"/>
            <a:headEnd/>
            <a:tailEnd/>
          </a:ln>
        </p:spPr>
      </p:pic>
      <p:sp>
        <p:nvSpPr>
          <p:cNvPr id="5" name="Rectangle 4"/>
          <p:cNvSpPr/>
          <p:nvPr/>
        </p:nvSpPr>
        <p:spPr>
          <a:xfrm>
            <a:off x="0" y="4495800"/>
            <a:ext cx="9144000" cy="2062103"/>
          </a:xfrm>
          <a:prstGeom prst="rect">
            <a:avLst/>
          </a:prstGeom>
        </p:spPr>
        <p:txBody>
          <a:bodyPr wrap="square">
            <a:spAutoFit/>
          </a:bodyPr>
          <a:lstStyle/>
          <a:p>
            <a:r>
              <a:rPr lang="en-US" sz="3200" b="1" dirty="0" smtClean="0"/>
              <a:t>Specifying a network which is just large enough to provide an adequate fit is highly recommended.</a:t>
            </a:r>
          </a:p>
          <a:p>
            <a:r>
              <a:rPr lang="en-US" sz="3200" b="1" dirty="0" smtClean="0"/>
              <a:t> Not only will it </a:t>
            </a:r>
            <a:r>
              <a:rPr lang="en-US" sz="3200" b="1" dirty="0" smtClean="0">
                <a:solidFill>
                  <a:srgbClr val="FF0000"/>
                </a:solidFill>
              </a:rPr>
              <a:t>improve generalization but it will speed up training. </a:t>
            </a:r>
            <a:endParaRPr lang="en-US" sz="2000" b="1"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9144000" cy="6740525"/>
          </a:xfrm>
          <a:prstGeom prst="rect">
            <a:avLst/>
          </a:prstGeom>
          <a:noFill/>
          <a:ln w="9525">
            <a:noFill/>
            <a:miter lim="800000"/>
            <a:headEnd/>
            <a:tailEnd/>
          </a:ln>
        </p:spPr>
        <p:txBody>
          <a:bodyPr>
            <a:spAutoFit/>
          </a:bodyPr>
          <a:lstStyle/>
          <a:p>
            <a:pPr>
              <a:buFont typeface="Wingdings" pitchFamily="2" charset="2"/>
              <a:buChar char="Ø"/>
            </a:pPr>
            <a:r>
              <a:rPr lang="en-US" sz="3600" b="1" i="1" dirty="0">
                <a:solidFill>
                  <a:srgbClr val="FF0000"/>
                </a:solidFill>
                <a:latin typeface="Calibri" pitchFamily="34" charset="0"/>
              </a:rPr>
              <a:t>A small data training sample </a:t>
            </a:r>
            <a:r>
              <a:rPr lang="en-US" sz="3600" b="1" i="1" dirty="0">
                <a:latin typeface="Calibri" pitchFamily="34" charset="0"/>
              </a:rPr>
              <a:t>in comparison to the</a:t>
            </a:r>
            <a:r>
              <a:rPr lang="en-US" sz="3600" b="1" i="1" dirty="0">
                <a:solidFill>
                  <a:srgbClr val="FF0000"/>
                </a:solidFill>
                <a:latin typeface="Calibri" pitchFamily="34" charset="0"/>
              </a:rPr>
              <a:t> total number of network parameters is </a:t>
            </a:r>
            <a:r>
              <a:rPr lang="en-US" sz="3600" b="1" i="1" dirty="0">
                <a:latin typeface="Calibri" pitchFamily="34" charset="0"/>
              </a:rPr>
              <a:t>one reason for </a:t>
            </a:r>
            <a:r>
              <a:rPr lang="en-US" sz="3600" b="1" i="1" dirty="0">
                <a:solidFill>
                  <a:srgbClr val="FF0000"/>
                </a:solidFill>
                <a:latin typeface="Calibri" pitchFamily="34" charset="0"/>
              </a:rPr>
              <a:t>poor generalization</a:t>
            </a:r>
            <a:r>
              <a:rPr lang="en-US" sz="3600" b="1" dirty="0">
                <a:solidFill>
                  <a:srgbClr val="FF0000"/>
                </a:solidFill>
                <a:latin typeface="Calibri" pitchFamily="34" charset="0"/>
              </a:rPr>
              <a:t>. </a:t>
            </a:r>
          </a:p>
          <a:p>
            <a:pPr>
              <a:buFont typeface="Wingdings" pitchFamily="2" charset="2"/>
              <a:buChar char="Ø"/>
            </a:pPr>
            <a:endParaRPr lang="en-US" sz="3600" b="1" dirty="0">
              <a:latin typeface="Calibri" pitchFamily="34" charset="0"/>
            </a:endParaRPr>
          </a:p>
          <a:p>
            <a:pPr>
              <a:buFont typeface="Wingdings" pitchFamily="2" charset="2"/>
              <a:buChar char="Ø"/>
            </a:pPr>
            <a:r>
              <a:rPr lang="en-US" sz="3600" b="1" dirty="0">
                <a:solidFill>
                  <a:srgbClr val="FF0000"/>
                </a:solidFill>
                <a:latin typeface="Calibri" pitchFamily="34" charset="0"/>
              </a:rPr>
              <a:t>Small network </a:t>
            </a:r>
            <a:r>
              <a:rPr lang="en-US" sz="3600" b="1" dirty="0">
                <a:latin typeface="Calibri" pitchFamily="34" charset="0"/>
              </a:rPr>
              <a:t>is unable to over-fit the data. </a:t>
            </a:r>
          </a:p>
          <a:p>
            <a:pPr>
              <a:buFont typeface="Wingdings" pitchFamily="2" charset="2"/>
              <a:buChar char="Ø"/>
            </a:pPr>
            <a:endParaRPr lang="en-US" sz="3600" b="1" dirty="0">
              <a:latin typeface="Calibri" pitchFamily="34" charset="0"/>
            </a:endParaRPr>
          </a:p>
          <a:p>
            <a:pPr>
              <a:buFont typeface="Wingdings" pitchFamily="2" charset="2"/>
              <a:buChar char="Ø"/>
            </a:pPr>
            <a:r>
              <a:rPr lang="en-US" sz="3600" b="1" dirty="0">
                <a:solidFill>
                  <a:srgbClr val="FF0000"/>
                </a:solidFill>
                <a:latin typeface="Calibri" pitchFamily="34" charset="0"/>
              </a:rPr>
              <a:t>Large network </a:t>
            </a:r>
            <a:r>
              <a:rPr lang="en-US" sz="3600" b="1" dirty="0">
                <a:latin typeface="Calibri" pitchFamily="34" charset="0"/>
              </a:rPr>
              <a:t>creates more </a:t>
            </a:r>
            <a:r>
              <a:rPr lang="en-US" sz="3600" b="1" dirty="0">
                <a:solidFill>
                  <a:srgbClr val="FF0000"/>
                </a:solidFill>
                <a:latin typeface="Calibri" pitchFamily="34" charset="0"/>
              </a:rPr>
              <a:t>complex functions</a:t>
            </a:r>
            <a:r>
              <a:rPr lang="en-US" sz="3600" b="1" dirty="0">
                <a:latin typeface="Calibri" pitchFamily="34" charset="0"/>
              </a:rPr>
              <a:t>. </a:t>
            </a:r>
          </a:p>
          <a:p>
            <a:pPr>
              <a:buFont typeface="Wingdings" pitchFamily="2" charset="2"/>
              <a:buChar char="Ø"/>
            </a:pPr>
            <a:endParaRPr lang="en-US" sz="3600" b="1" dirty="0">
              <a:latin typeface="Calibri" pitchFamily="34" charset="0"/>
            </a:endParaRPr>
          </a:p>
          <a:p>
            <a:pPr>
              <a:buFont typeface="Wingdings" pitchFamily="2" charset="2"/>
              <a:buChar char="Ø"/>
            </a:pPr>
            <a:r>
              <a:rPr lang="en-US" sz="3600" b="1" dirty="0">
                <a:latin typeface="Calibri" pitchFamily="34" charset="0"/>
              </a:rPr>
              <a:t>One way of improving the generalization ability of the network is to use a network that is </a:t>
            </a:r>
            <a:r>
              <a:rPr lang="en-US" sz="3600" b="1" i="1" dirty="0">
                <a:solidFill>
                  <a:srgbClr val="FF0000"/>
                </a:solidFill>
                <a:latin typeface="Calibri" pitchFamily="34" charset="0"/>
              </a:rPr>
              <a:t>just large enough to provide an adequate fit</a:t>
            </a:r>
            <a:r>
              <a:rPr lang="en-US" sz="3600" b="1" dirty="0">
                <a:latin typeface="Calibri" pitchFamily="34"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27661</TotalTime>
  <Words>4011</Words>
  <Application>Microsoft Office PowerPoint</Application>
  <PresentationFormat>On-screen Show (4:3)</PresentationFormat>
  <Paragraphs>601</Paragraphs>
  <Slides>120</Slides>
  <Notes>1</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120</vt:i4>
      </vt:variant>
    </vt:vector>
  </HeadingPairs>
  <TitlesOfParts>
    <vt:vector size="123" baseType="lpstr">
      <vt:lpstr>Office Theme</vt:lpstr>
      <vt:lpstr>Equation</vt:lpstr>
      <vt:lpstr>MathType 6.0 Equation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REMARKS ON THE BACKPROPAGATION ALGORITHM </vt:lpstr>
      <vt:lpstr>Slide 53</vt:lpstr>
      <vt:lpstr>Momentum in Backpropagation</vt:lpstr>
      <vt:lpstr>Slide 55</vt:lpstr>
      <vt:lpstr>Slide 56</vt:lpstr>
      <vt:lpstr>Slide 57</vt:lpstr>
      <vt:lpstr>Slide 58</vt:lpstr>
      <vt:lpstr>Slide 59</vt:lpstr>
      <vt:lpstr>Slide 60</vt:lpstr>
      <vt:lpstr>Slide 61</vt:lpstr>
      <vt:lpstr>Feature Scaling </vt:lpstr>
      <vt:lpstr>Slide 63</vt:lpstr>
      <vt:lpstr>Slide 64</vt:lpstr>
      <vt:lpstr>Slide 65</vt:lpstr>
      <vt:lpstr>Slide 66</vt:lpstr>
      <vt:lpstr>Postprocessing (Denormalization of output data)</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prof. surekha bhanot</dc:creator>
  <cp:lastModifiedBy>prof. surekha bhanot</cp:lastModifiedBy>
  <cp:revision>1191</cp:revision>
  <dcterms:created xsi:type="dcterms:W3CDTF">2006-08-16T00:00:00Z</dcterms:created>
  <dcterms:modified xsi:type="dcterms:W3CDTF">2020-10-05T14:07:37Z</dcterms:modified>
</cp:coreProperties>
</file>